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602" r:id="rId5"/>
    <p:sldId id="257" r:id="rId6"/>
    <p:sldId id="256" r:id="rId7"/>
    <p:sldId id="343" r:id="rId8"/>
    <p:sldId id="325" r:id="rId9"/>
    <p:sldId id="344" r:id="rId10"/>
    <p:sldId id="260" r:id="rId11"/>
    <p:sldId id="595" r:id="rId12"/>
    <p:sldId id="596" r:id="rId13"/>
    <p:sldId id="597" r:id="rId14"/>
    <p:sldId id="598" r:id="rId15"/>
    <p:sldId id="599" r:id="rId16"/>
    <p:sldId id="600" r:id="rId17"/>
    <p:sldId id="387" r:id="rId18"/>
    <p:sldId id="263" r:id="rId19"/>
    <p:sldId id="332" r:id="rId20"/>
    <p:sldId id="606" r:id="rId21"/>
    <p:sldId id="386" r:id="rId22"/>
    <p:sldId id="345" r:id="rId23"/>
    <p:sldId id="384" r:id="rId24"/>
    <p:sldId id="381" r:id="rId25"/>
    <p:sldId id="612" r:id="rId26"/>
    <p:sldId id="610" r:id="rId27"/>
    <p:sldId id="388" r:id="rId28"/>
    <p:sldId id="389" r:id="rId29"/>
    <p:sldId id="364" r:id="rId30"/>
    <p:sldId id="383" r:id="rId31"/>
    <p:sldId id="262" r:id="rId32"/>
    <p:sldId id="391" r:id="rId33"/>
    <p:sldId id="266" r:id="rId34"/>
    <p:sldId id="268" r:id="rId35"/>
    <p:sldId id="392" r:id="rId36"/>
    <p:sldId id="394" r:id="rId37"/>
    <p:sldId id="468" r:id="rId38"/>
    <p:sldId id="469" r:id="rId39"/>
    <p:sldId id="395" r:id="rId40"/>
    <p:sldId id="396" r:id="rId41"/>
    <p:sldId id="613" r:id="rId42"/>
    <p:sldId id="614" r:id="rId43"/>
    <p:sldId id="607" r:id="rId44"/>
    <p:sldId id="608" r:id="rId45"/>
    <p:sldId id="398" r:id="rId46"/>
    <p:sldId id="459" r:id="rId47"/>
    <p:sldId id="462" r:id="rId48"/>
    <p:sldId id="609" r:id="rId49"/>
    <p:sldId id="272" r:id="rId50"/>
    <p:sldId id="274" r:id="rId51"/>
    <p:sldId id="411" r:id="rId52"/>
    <p:sldId id="410" r:id="rId53"/>
    <p:sldId id="412" r:id="rId54"/>
    <p:sldId id="413" r:id="rId55"/>
    <p:sldId id="414" r:id="rId56"/>
    <p:sldId id="480" r:id="rId57"/>
    <p:sldId id="415" r:id="rId58"/>
    <p:sldId id="420" r:id="rId59"/>
    <p:sldId id="419" r:id="rId60"/>
    <p:sldId id="421" r:id="rId61"/>
    <p:sldId id="422" r:id="rId62"/>
    <p:sldId id="321" r:id="rId63"/>
    <p:sldId id="282" r:id="rId64"/>
    <p:sldId id="285" r:id="rId65"/>
    <p:sldId id="287" r:id="rId66"/>
    <p:sldId id="444" r:id="rId67"/>
    <p:sldId id="485" r:id="rId68"/>
    <p:sldId id="447" r:id="rId69"/>
    <p:sldId id="445" r:id="rId70"/>
    <p:sldId id="442" r:id="rId71"/>
    <p:sldId id="443" r:id="rId72"/>
    <p:sldId id="424" r:id="rId73"/>
    <p:sldId id="463" r:id="rId74"/>
    <p:sldId id="295" r:id="rId75"/>
    <p:sldId id="299" r:id="rId76"/>
    <p:sldId id="296" r:id="rId77"/>
    <p:sldId id="467" r:id="rId78"/>
    <p:sldId id="320" r:id="rId79"/>
    <p:sldId id="604" r:id="rId80"/>
    <p:sldId id="465" r:id="rId81"/>
    <p:sldId id="605" r:id="rId8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6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ller, Tobias (StMUK)" initials="ST(" lastIdx="55" clrIdx="0">
    <p:extLst>
      <p:ext uri="{19B8F6BF-5375-455C-9EA6-DF929625EA0E}">
        <p15:presenceInfo xmlns:p15="http://schemas.microsoft.com/office/powerpoint/2012/main" userId="S-1-5-21-1986689757-124263158-732247886-34873" providerId="AD"/>
      </p:ext>
    </p:extLst>
  </p:cmAuthor>
  <p:cmAuthor id="2" name="Hagel Alexander" initials="HA" lastIdx="2" clrIdx="1">
    <p:extLst>
      <p:ext uri="{19B8F6BF-5375-455C-9EA6-DF929625EA0E}">
        <p15:presenceInfo xmlns:p15="http://schemas.microsoft.com/office/powerpoint/2012/main" userId="S::Alexander.Hagel@carl-orff-gym.de::e8775ec6-4da4-4d64-a5e0-47071a527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CA4"/>
    <a:srgbClr val="C808A3"/>
    <a:srgbClr val="FF9933"/>
    <a:srgbClr val="FFFFFF"/>
    <a:srgbClr val="00FFFF"/>
    <a:srgbClr val="D7B9E5"/>
    <a:srgbClr val="DAE3F3"/>
    <a:srgbClr val="4472C4"/>
    <a:srgbClr val="21A0FF"/>
    <a:srgbClr val="259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0" d="100"/>
          <a:sy n="120" d="100"/>
        </p:scale>
        <p:origin x="1326" y="96"/>
      </p:cViewPr>
      <p:guideLst>
        <p:guide orient="horz" pos="2183"/>
        <p:guide pos="36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0F30A-4B47-4D1F-95E7-854EBD1ED1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8E2A2CEC-933A-4C41-AD6A-7FB2E31935D3}">
      <dgm:prSet custT="1"/>
      <dgm:spPr>
        <a:solidFill>
          <a:schemeClr val="accent1">
            <a:lumMod val="20000"/>
            <a:lumOff val="80000"/>
          </a:schemeClr>
        </a:solidFill>
      </dgm:spPr>
      <dgm:t>
        <a:bodyPr/>
        <a:lstStyle/>
        <a:p>
          <a:pPr rtl="0"/>
          <a:r>
            <a:rPr lang="de-DE" sz="1600" i="1" dirty="0">
              <a:solidFill>
                <a:schemeClr val="tx1"/>
              </a:solidFill>
              <a:latin typeface="+mn-lt"/>
              <a:cs typeface="Arial" panose="020B0604020202020204" pitchFamily="34" charset="0"/>
            </a:rPr>
            <a:t>eigenständiger </a:t>
          </a:r>
          <a:r>
            <a:rPr lang="de-DE" sz="1600" dirty="0">
              <a:solidFill>
                <a:schemeClr val="tx1"/>
              </a:solidFill>
              <a:latin typeface="+mn-lt"/>
              <a:cs typeface="Arial" panose="020B0604020202020204" pitchFamily="34" charset="0"/>
            </a:rPr>
            <a:t>Kurs im jeweiligen Fach</a:t>
          </a:r>
          <a:endParaRPr lang="de-DE" sz="1600" i="1" dirty="0">
            <a:solidFill>
              <a:schemeClr val="tx1"/>
            </a:solidFill>
            <a:latin typeface="+mn-lt"/>
          </a:endParaRPr>
        </a:p>
      </dgm:t>
    </dgm:pt>
    <dgm:pt modelId="{13B44508-F3A4-4F49-854D-69CF857D819F}" type="parTrans" cxnId="{2FE48103-5D53-4DA2-AD88-2727ED52E6A8}">
      <dgm:prSet/>
      <dgm:spPr/>
      <dgm:t>
        <a:bodyPr/>
        <a:lstStyle/>
        <a:p>
          <a:endParaRPr lang="de-DE"/>
        </a:p>
      </dgm:t>
    </dgm:pt>
    <dgm:pt modelId="{FC3B5101-C669-4CDF-A4D0-6A2709D669C8}" type="sibTrans" cxnId="{2FE48103-5D53-4DA2-AD88-2727ED52E6A8}">
      <dgm:prSet/>
      <dgm:spPr/>
      <dgm:t>
        <a:bodyPr/>
        <a:lstStyle/>
        <a:p>
          <a:endParaRPr lang="de-DE"/>
        </a:p>
      </dgm:t>
    </dgm:pt>
    <dgm:pt modelId="{B0A54A96-3CA1-4E7A-98EF-F4D6A46DA867}">
      <dgm:prSet custT="1"/>
      <dgm:spPr>
        <a:solidFill>
          <a:schemeClr val="accent1">
            <a:lumMod val="20000"/>
            <a:lumOff val="80000"/>
          </a:schemeClr>
        </a:solidFill>
      </dgm:spPr>
      <dgm:t>
        <a:bodyPr/>
        <a:lstStyle/>
        <a:p>
          <a:pPr rtl="0"/>
          <a:r>
            <a:rPr lang="de-DE" sz="1600" i="1" dirty="0">
              <a:solidFill>
                <a:schemeClr val="tx1"/>
              </a:solidFill>
              <a:latin typeface="+mn-lt"/>
              <a:cs typeface="Arial" panose="020B0604020202020204" pitchFamily="34" charset="0"/>
            </a:rPr>
            <a:t>erhöhtes</a:t>
          </a:r>
          <a:r>
            <a:rPr lang="de-DE" sz="1600" dirty="0">
              <a:solidFill>
                <a:schemeClr val="tx1"/>
              </a:solidFill>
              <a:latin typeface="+mn-lt"/>
              <a:cs typeface="Arial" panose="020B0604020202020204" pitchFamily="34" charset="0"/>
            </a:rPr>
            <a:t> Anforderungsniveau (</a:t>
          </a:r>
          <a:r>
            <a:rPr lang="de-DE" sz="1600" dirty="0" err="1">
              <a:solidFill>
                <a:schemeClr val="tx1"/>
              </a:solidFill>
              <a:latin typeface="+mn-lt"/>
              <a:cs typeface="Arial" panose="020B0604020202020204" pitchFamily="34" charset="0"/>
            </a:rPr>
            <a:t>eA</a:t>
          </a:r>
          <a:r>
            <a:rPr lang="de-DE" sz="1600" dirty="0">
              <a:solidFill>
                <a:schemeClr val="tx1"/>
              </a:solidFill>
              <a:latin typeface="+mn-lt"/>
              <a:cs typeface="Arial" panose="020B0604020202020204" pitchFamily="34" charset="0"/>
            </a:rPr>
            <a:t>)</a:t>
          </a:r>
          <a:endParaRPr lang="de-DE" sz="1600" i="1" dirty="0">
            <a:solidFill>
              <a:schemeClr val="tx1"/>
            </a:solidFill>
            <a:latin typeface="+mn-lt"/>
          </a:endParaRPr>
        </a:p>
      </dgm:t>
    </dgm:pt>
    <dgm:pt modelId="{C4470895-CD59-4F3D-8D18-BA6032048BD4}" type="parTrans" cxnId="{A9530BF9-E7C8-40AE-B0A6-1768940903A3}">
      <dgm:prSet/>
      <dgm:spPr/>
      <dgm:t>
        <a:bodyPr/>
        <a:lstStyle/>
        <a:p>
          <a:endParaRPr lang="de-DE"/>
        </a:p>
      </dgm:t>
    </dgm:pt>
    <dgm:pt modelId="{77D256D9-1B78-4944-AD46-B08DEF2C6E2C}" type="sibTrans" cxnId="{A9530BF9-E7C8-40AE-B0A6-1768940903A3}">
      <dgm:prSet/>
      <dgm:spPr/>
      <dgm:t>
        <a:bodyPr/>
        <a:lstStyle/>
        <a:p>
          <a:endParaRPr lang="de-DE"/>
        </a:p>
      </dgm:t>
    </dgm:pt>
    <dgm:pt modelId="{B8BF5D5B-C8E4-4B51-8C5E-441218DE6F27}">
      <dgm:prSet custT="1"/>
      <dgm:spPr>
        <a:solidFill>
          <a:schemeClr val="accent1">
            <a:lumMod val="20000"/>
            <a:lumOff val="80000"/>
          </a:schemeClr>
        </a:solidFill>
      </dgm:spPr>
      <dgm:t>
        <a:bodyPr/>
        <a:lstStyle/>
        <a:p>
          <a:pPr rtl="0"/>
          <a:r>
            <a:rPr lang="de-DE" sz="1600" i="1" dirty="0">
              <a:solidFill>
                <a:schemeClr val="tx1"/>
              </a:solidFill>
              <a:latin typeface="+mn-lt"/>
              <a:cs typeface="Arial" panose="020B0604020202020204" pitchFamily="34" charset="0"/>
            </a:rPr>
            <a:t>verpflichtendes</a:t>
          </a:r>
          <a:r>
            <a:rPr lang="de-DE" sz="1600" dirty="0">
              <a:solidFill>
                <a:schemeClr val="tx1"/>
              </a:solidFill>
              <a:latin typeface="+mn-lt"/>
              <a:cs typeface="Arial" panose="020B0604020202020204" pitchFamily="34" charset="0"/>
            </a:rPr>
            <a:t> Abiturprüfungsfach</a:t>
          </a:r>
          <a:endParaRPr lang="de-DE" sz="1600" dirty="0">
            <a:solidFill>
              <a:schemeClr val="tx1"/>
            </a:solidFill>
            <a:latin typeface="+mn-lt"/>
          </a:endParaRPr>
        </a:p>
      </dgm:t>
    </dgm:pt>
    <dgm:pt modelId="{9A5D133F-219C-47FB-95CF-73579648A814}" type="parTrans" cxnId="{237F98FE-6E7B-443C-B053-68D361F2D5F2}">
      <dgm:prSet/>
      <dgm:spPr/>
      <dgm:t>
        <a:bodyPr/>
        <a:lstStyle/>
        <a:p>
          <a:endParaRPr lang="de-DE"/>
        </a:p>
      </dgm:t>
    </dgm:pt>
    <dgm:pt modelId="{21A79C69-6E22-4FA8-AA84-3E6B99B2752F}" type="sibTrans" cxnId="{237F98FE-6E7B-443C-B053-68D361F2D5F2}">
      <dgm:prSet/>
      <dgm:spPr/>
      <dgm:t>
        <a:bodyPr/>
        <a:lstStyle/>
        <a:p>
          <a:endParaRPr lang="de-DE"/>
        </a:p>
      </dgm:t>
    </dgm:pt>
    <dgm:pt modelId="{A8303AA1-C32F-4222-AF0F-59AD9A3799B1}">
      <dgm:prSet custT="1"/>
      <dgm:spPr>
        <a:solidFill>
          <a:schemeClr val="accent1">
            <a:lumMod val="20000"/>
            <a:lumOff val="80000"/>
          </a:schemeClr>
        </a:solidFill>
      </dgm:spPr>
      <dgm:t>
        <a:bodyPr/>
        <a:lstStyle/>
        <a:p>
          <a:pPr rtl="0"/>
          <a:r>
            <a:rPr lang="de-DE" sz="1600" i="1" dirty="0">
              <a:solidFill>
                <a:schemeClr val="tx1"/>
              </a:solidFill>
              <a:latin typeface="+mn-lt"/>
              <a:cs typeface="Arial" panose="020B0604020202020204" pitchFamily="34" charset="0"/>
            </a:rPr>
            <a:t>zwei</a:t>
          </a:r>
          <a:r>
            <a:rPr lang="de-DE" sz="1600" dirty="0">
              <a:solidFill>
                <a:schemeClr val="tx1"/>
              </a:solidFill>
              <a:latin typeface="+mn-lt"/>
              <a:cs typeface="Arial" panose="020B0604020202020204" pitchFamily="34" charset="0"/>
            </a:rPr>
            <a:t> Wochenstunden </a:t>
          </a:r>
          <a:r>
            <a:rPr lang="de-DE" sz="1600" i="1" dirty="0">
              <a:solidFill>
                <a:schemeClr val="tx1"/>
              </a:solidFill>
              <a:latin typeface="+mn-lt"/>
              <a:cs typeface="Arial" panose="020B0604020202020204" pitchFamily="34" charset="0"/>
            </a:rPr>
            <a:t>mehr</a:t>
          </a:r>
          <a:r>
            <a:rPr lang="de-DE" sz="1600" dirty="0">
              <a:solidFill>
                <a:schemeClr val="tx1"/>
              </a:solidFill>
              <a:latin typeface="+mn-lt"/>
              <a:cs typeface="Arial" panose="020B0604020202020204" pitchFamily="34" charset="0"/>
            </a:rPr>
            <a:t> als Fach auf grundlegendem Anforderungsniveau (</a:t>
          </a:r>
          <a:r>
            <a:rPr lang="de-DE" sz="1600" dirty="0" err="1">
              <a:solidFill>
                <a:schemeClr val="tx1"/>
              </a:solidFill>
              <a:latin typeface="+mn-lt"/>
              <a:cs typeface="Arial" panose="020B0604020202020204" pitchFamily="34" charset="0"/>
            </a:rPr>
            <a:t>gA</a:t>
          </a:r>
          <a:r>
            <a:rPr lang="de-DE" sz="1600" dirty="0">
              <a:solidFill>
                <a:schemeClr val="tx1"/>
              </a:solidFill>
              <a:latin typeface="+mn-lt"/>
              <a:cs typeface="Arial" panose="020B0604020202020204" pitchFamily="34" charset="0"/>
            </a:rPr>
            <a:t>)</a:t>
          </a:r>
          <a:endParaRPr lang="de-DE" sz="1600" dirty="0">
            <a:solidFill>
              <a:schemeClr val="tx1"/>
            </a:solidFill>
            <a:latin typeface="+mn-lt"/>
          </a:endParaRPr>
        </a:p>
      </dgm:t>
    </dgm:pt>
    <dgm:pt modelId="{7DE11A80-E539-4209-87C4-41DB3D4F731E}" type="parTrans" cxnId="{8B4DAC15-6B49-40F1-B2C2-B98711D48C95}">
      <dgm:prSet/>
      <dgm:spPr/>
      <dgm:t>
        <a:bodyPr/>
        <a:lstStyle/>
        <a:p>
          <a:endParaRPr lang="de-DE"/>
        </a:p>
      </dgm:t>
    </dgm:pt>
    <dgm:pt modelId="{01D3A349-68CE-4100-A958-325577089968}" type="sibTrans" cxnId="{8B4DAC15-6B49-40F1-B2C2-B98711D48C95}">
      <dgm:prSet/>
      <dgm:spPr/>
      <dgm:t>
        <a:bodyPr/>
        <a:lstStyle/>
        <a:p>
          <a:endParaRPr lang="de-DE"/>
        </a:p>
      </dgm:t>
    </dgm:pt>
    <dgm:pt modelId="{BAFA3A00-90EC-4EEC-B6BE-70C278801C2B}">
      <dgm:prSet custT="1"/>
      <dgm:spPr>
        <a:solidFill>
          <a:schemeClr val="accent1">
            <a:lumMod val="20000"/>
            <a:lumOff val="80000"/>
          </a:schemeClr>
        </a:solidFill>
      </dgm:spPr>
      <dgm:t>
        <a:bodyPr/>
        <a:lstStyle/>
        <a:p>
          <a:pPr rtl="0"/>
          <a:r>
            <a:rPr lang="de-DE" sz="1600" dirty="0">
              <a:solidFill>
                <a:schemeClr val="tx1"/>
              </a:solidFill>
              <a:latin typeface="+mn-lt"/>
              <a:cs typeface="Arial" panose="020B0604020202020204" pitchFamily="34" charset="0"/>
            </a:rPr>
            <a:t>Belegung in allen </a:t>
          </a:r>
          <a:r>
            <a:rPr lang="de-DE" sz="1600" i="1" dirty="0">
              <a:solidFill>
                <a:schemeClr val="tx1"/>
              </a:solidFill>
              <a:latin typeface="+mn-lt"/>
              <a:cs typeface="Arial" panose="020B0604020202020204" pitchFamily="34" charset="0"/>
            </a:rPr>
            <a:t>vier Kurshalbjahren </a:t>
          </a:r>
          <a:r>
            <a:rPr lang="de-DE" sz="1600" i="0" dirty="0">
              <a:solidFill>
                <a:schemeClr val="tx1"/>
              </a:solidFill>
              <a:latin typeface="+mn-lt"/>
              <a:cs typeface="Arial" panose="020B0604020202020204" pitchFamily="34" charset="0"/>
            </a:rPr>
            <a:t>(12/1-13/2)</a:t>
          </a:r>
          <a:endParaRPr lang="de-DE" sz="1600" i="0" dirty="0">
            <a:solidFill>
              <a:schemeClr val="tx1"/>
            </a:solidFill>
            <a:latin typeface="+mn-lt"/>
          </a:endParaRPr>
        </a:p>
      </dgm:t>
    </dgm:pt>
    <dgm:pt modelId="{D05BE3E3-C4EC-42EC-A180-0152AF157025}" type="parTrans" cxnId="{E2822BEE-4474-4A1E-82EE-4A316CA53A92}">
      <dgm:prSet/>
      <dgm:spPr/>
      <dgm:t>
        <a:bodyPr/>
        <a:lstStyle/>
        <a:p>
          <a:endParaRPr lang="de-DE"/>
        </a:p>
      </dgm:t>
    </dgm:pt>
    <dgm:pt modelId="{01EFCAC8-EFE6-4B24-90BD-B5E5363E7590}" type="sibTrans" cxnId="{E2822BEE-4474-4A1E-82EE-4A316CA53A92}">
      <dgm:prSet/>
      <dgm:spPr/>
      <dgm:t>
        <a:bodyPr/>
        <a:lstStyle/>
        <a:p>
          <a:endParaRPr lang="de-DE"/>
        </a:p>
      </dgm:t>
    </dgm:pt>
    <dgm:pt modelId="{D8DADE2D-267A-45B9-9DF8-299001425DBD}">
      <dgm:prSet custT="1"/>
      <dgm:spPr>
        <a:solidFill>
          <a:schemeClr val="accent1">
            <a:lumMod val="20000"/>
            <a:lumOff val="80000"/>
          </a:schemeClr>
        </a:solidFill>
      </dgm:spPr>
      <dgm:t>
        <a:bodyPr/>
        <a:lstStyle/>
        <a:p>
          <a:pPr rtl="0"/>
          <a:r>
            <a:rPr lang="de-DE" sz="1600" i="0" dirty="0">
              <a:solidFill>
                <a:schemeClr val="tx1"/>
              </a:solidFill>
              <a:latin typeface="+mn-lt"/>
            </a:rPr>
            <a:t>vier- </a:t>
          </a:r>
          <a:r>
            <a:rPr lang="de-DE" sz="1600" i="1" dirty="0">
              <a:solidFill>
                <a:schemeClr val="tx1"/>
              </a:solidFill>
              <a:latin typeface="+mn-lt"/>
            </a:rPr>
            <a:t>oder </a:t>
          </a:r>
          <a:r>
            <a:rPr lang="de-DE" sz="1600" i="0" dirty="0">
              <a:solidFill>
                <a:schemeClr val="tx1"/>
              </a:solidFill>
              <a:latin typeface="+mn-lt"/>
            </a:rPr>
            <a:t>fünfstündig</a:t>
          </a:r>
        </a:p>
      </dgm:t>
    </dgm:pt>
    <dgm:pt modelId="{7EB0399E-4B52-40F8-8A66-2996D5EA228E}" type="sibTrans" cxnId="{14D5D4CD-4AFA-44DE-A14A-AA96C39985AC}">
      <dgm:prSet/>
      <dgm:spPr/>
      <dgm:t>
        <a:bodyPr/>
        <a:lstStyle/>
        <a:p>
          <a:endParaRPr lang="de-DE"/>
        </a:p>
      </dgm:t>
    </dgm:pt>
    <dgm:pt modelId="{4F9BF8FC-E15A-4B6B-A538-8A25B27C151E}" type="parTrans" cxnId="{14D5D4CD-4AFA-44DE-A14A-AA96C39985AC}">
      <dgm:prSet/>
      <dgm:spPr/>
      <dgm:t>
        <a:bodyPr/>
        <a:lstStyle/>
        <a:p>
          <a:endParaRPr lang="de-DE"/>
        </a:p>
      </dgm:t>
    </dgm:pt>
    <dgm:pt modelId="{3DB49997-1491-4897-BD2E-4800DC9A7A6C}" type="pres">
      <dgm:prSet presAssocID="{E8A0F30A-4B47-4D1F-95E7-854EBD1ED1C2}" presName="diagram" presStyleCnt="0">
        <dgm:presLayoutVars>
          <dgm:dir/>
          <dgm:resizeHandles val="exact"/>
        </dgm:presLayoutVars>
      </dgm:prSet>
      <dgm:spPr/>
    </dgm:pt>
    <dgm:pt modelId="{5C350E02-3B8A-4F0A-90D0-36457C63BB95}" type="pres">
      <dgm:prSet presAssocID="{8E2A2CEC-933A-4C41-AD6A-7FB2E31935D3}" presName="node" presStyleLbl="node1" presStyleIdx="0" presStyleCnt="6">
        <dgm:presLayoutVars>
          <dgm:bulletEnabled val="1"/>
        </dgm:presLayoutVars>
      </dgm:prSet>
      <dgm:spPr/>
    </dgm:pt>
    <dgm:pt modelId="{69F344BD-4350-44BE-B2EE-26F6993B8637}" type="pres">
      <dgm:prSet presAssocID="{FC3B5101-C669-4CDF-A4D0-6A2709D669C8}" presName="sibTrans" presStyleCnt="0"/>
      <dgm:spPr/>
    </dgm:pt>
    <dgm:pt modelId="{506D4FF2-A862-4117-A989-E9E4C5ECD768}" type="pres">
      <dgm:prSet presAssocID="{B0A54A96-3CA1-4E7A-98EF-F4D6A46DA867}" presName="node" presStyleLbl="node1" presStyleIdx="1" presStyleCnt="6">
        <dgm:presLayoutVars>
          <dgm:bulletEnabled val="1"/>
        </dgm:presLayoutVars>
      </dgm:prSet>
      <dgm:spPr/>
    </dgm:pt>
    <dgm:pt modelId="{4A09C796-2937-427D-A1BA-FF2D62238015}" type="pres">
      <dgm:prSet presAssocID="{77D256D9-1B78-4944-AD46-B08DEF2C6E2C}" presName="sibTrans" presStyleCnt="0"/>
      <dgm:spPr/>
    </dgm:pt>
    <dgm:pt modelId="{11F3B5FA-682D-4943-9B6D-A029BB0F5631}" type="pres">
      <dgm:prSet presAssocID="{BAFA3A00-90EC-4EEC-B6BE-70C278801C2B}" presName="node" presStyleLbl="node1" presStyleIdx="2" presStyleCnt="6">
        <dgm:presLayoutVars>
          <dgm:bulletEnabled val="1"/>
        </dgm:presLayoutVars>
      </dgm:prSet>
      <dgm:spPr/>
    </dgm:pt>
    <dgm:pt modelId="{5EB4DC81-82BC-40D5-9E1F-5724B2953828}" type="pres">
      <dgm:prSet presAssocID="{01EFCAC8-EFE6-4B24-90BD-B5E5363E7590}" presName="sibTrans" presStyleCnt="0"/>
      <dgm:spPr/>
    </dgm:pt>
    <dgm:pt modelId="{BFA455D6-93A5-42A0-9415-79666DF7FE2E}" type="pres">
      <dgm:prSet presAssocID="{B8BF5D5B-C8E4-4B51-8C5E-441218DE6F27}" presName="node" presStyleLbl="node1" presStyleIdx="3" presStyleCnt="6">
        <dgm:presLayoutVars>
          <dgm:bulletEnabled val="1"/>
        </dgm:presLayoutVars>
      </dgm:prSet>
      <dgm:spPr/>
    </dgm:pt>
    <dgm:pt modelId="{7478A13E-2335-46D5-97F6-61050D3286BE}" type="pres">
      <dgm:prSet presAssocID="{21A79C69-6E22-4FA8-AA84-3E6B99B2752F}" presName="sibTrans" presStyleCnt="0"/>
      <dgm:spPr/>
    </dgm:pt>
    <dgm:pt modelId="{FFD0B019-0CA9-40A6-B783-B2AF6BCBF742}" type="pres">
      <dgm:prSet presAssocID="{A8303AA1-C32F-4222-AF0F-59AD9A3799B1}" presName="node" presStyleLbl="node1" presStyleIdx="4" presStyleCnt="6">
        <dgm:presLayoutVars>
          <dgm:bulletEnabled val="1"/>
        </dgm:presLayoutVars>
      </dgm:prSet>
      <dgm:spPr/>
    </dgm:pt>
    <dgm:pt modelId="{24AB0337-6B11-465C-BC9C-B0500DC16D98}" type="pres">
      <dgm:prSet presAssocID="{01D3A349-68CE-4100-A958-325577089968}" presName="sibTrans" presStyleCnt="0"/>
      <dgm:spPr/>
    </dgm:pt>
    <dgm:pt modelId="{96FF0F95-7975-4F81-A68B-F31A1146E255}" type="pres">
      <dgm:prSet presAssocID="{D8DADE2D-267A-45B9-9DF8-299001425DBD}" presName="node" presStyleLbl="node1" presStyleIdx="5" presStyleCnt="6">
        <dgm:presLayoutVars>
          <dgm:bulletEnabled val="1"/>
        </dgm:presLayoutVars>
      </dgm:prSet>
      <dgm:spPr/>
    </dgm:pt>
  </dgm:ptLst>
  <dgm:cxnLst>
    <dgm:cxn modelId="{2FE48103-5D53-4DA2-AD88-2727ED52E6A8}" srcId="{E8A0F30A-4B47-4D1F-95E7-854EBD1ED1C2}" destId="{8E2A2CEC-933A-4C41-AD6A-7FB2E31935D3}" srcOrd="0" destOrd="0" parTransId="{13B44508-F3A4-4F49-854D-69CF857D819F}" sibTransId="{FC3B5101-C669-4CDF-A4D0-6A2709D669C8}"/>
    <dgm:cxn modelId="{8B4DAC15-6B49-40F1-B2C2-B98711D48C95}" srcId="{E8A0F30A-4B47-4D1F-95E7-854EBD1ED1C2}" destId="{A8303AA1-C32F-4222-AF0F-59AD9A3799B1}" srcOrd="4" destOrd="0" parTransId="{7DE11A80-E539-4209-87C4-41DB3D4F731E}" sibTransId="{01D3A349-68CE-4100-A958-325577089968}"/>
    <dgm:cxn modelId="{2091A820-C6CA-428B-9EA1-277DD3D31137}" type="presOf" srcId="{A8303AA1-C32F-4222-AF0F-59AD9A3799B1}" destId="{FFD0B019-0CA9-40A6-B783-B2AF6BCBF742}" srcOrd="0" destOrd="0" presId="urn:microsoft.com/office/officeart/2005/8/layout/default"/>
    <dgm:cxn modelId="{E278EB7A-504B-4F9D-A603-6281E4A32393}" type="presOf" srcId="{E8A0F30A-4B47-4D1F-95E7-854EBD1ED1C2}" destId="{3DB49997-1491-4897-BD2E-4800DC9A7A6C}" srcOrd="0" destOrd="0" presId="urn:microsoft.com/office/officeart/2005/8/layout/default"/>
    <dgm:cxn modelId="{ED9C99A0-D5D6-4982-B618-78B246665D05}" type="presOf" srcId="{B8BF5D5B-C8E4-4B51-8C5E-441218DE6F27}" destId="{BFA455D6-93A5-42A0-9415-79666DF7FE2E}" srcOrd="0" destOrd="0" presId="urn:microsoft.com/office/officeart/2005/8/layout/default"/>
    <dgm:cxn modelId="{413801AA-4E92-4FC4-8BAA-2D1613B442EB}" type="presOf" srcId="{D8DADE2D-267A-45B9-9DF8-299001425DBD}" destId="{96FF0F95-7975-4F81-A68B-F31A1146E255}" srcOrd="0" destOrd="0" presId="urn:microsoft.com/office/officeart/2005/8/layout/default"/>
    <dgm:cxn modelId="{F3CB9FAA-B6E6-435D-9BEA-ED0B1FC4A091}" type="presOf" srcId="{8E2A2CEC-933A-4C41-AD6A-7FB2E31935D3}" destId="{5C350E02-3B8A-4F0A-90D0-36457C63BB95}" srcOrd="0" destOrd="0" presId="urn:microsoft.com/office/officeart/2005/8/layout/default"/>
    <dgm:cxn modelId="{D21665C0-47BC-423F-9F38-C68E8E2ADAE6}" type="presOf" srcId="{BAFA3A00-90EC-4EEC-B6BE-70C278801C2B}" destId="{11F3B5FA-682D-4943-9B6D-A029BB0F5631}" srcOrd="0" destOrd="0" presId="urn:microsoft.com/office/officeart/2005/8/layout/default"/>
    <dgm:cxn modelId="{14D5D4CD-4AFA-44DE-A14A-AA96C39985AC}" srcId="{E8A0F30A-4B47-4D1F-95E7-854EBD1ED1C2}" destId="{D8DADE2D-267A-45B9-9DF8-299001425DBD}" srcOrd="5" destOrd="0" parTransId="{4F9BF8FC-E15A-4B6B-A538-8A25B27C151E}" sibTransId="{7EB0399E-4B52-40F8-8A66-2996D5EA228E}"/>
    <dgm:cxn modelId="{50B95ED6-2BF1-46C3-9192-9070098FE048}" type="presOf" srcId="{B0A54A96-3CA1-4E7A-98EF-F4D6A46DA867}" destId="{506D4FF2-A862-4117-A989-E9E4C5ECD768}" srcOrd="0" destOrd="0" presId="urn:microsoft.com/office/officeart/2005/8/layout/default"/>
    <dgm:cxn modelId="{E2822BEE-4474-4A1E-82EE-4A316CA53A92}" srcId="{E8A0F30A-4B47-4D1F-95E7-854EBD1ED1C2}" destId="{BAFA3A00-90EC-4EEC-B6BE-70C278801C2B}" srcOrd="2" destOrd="0" parTransId="{D05BE3E3-C4EC-42EC-A180-0152AF157025}" sibTransId="{01EFCAC8-EFE6-4B24-90BD-B5E5363E7590}"/>
    <dgm:cxn modelId="{A9530BF9-E7C8-40AE-B0A6-1768940903A3}" srcId="{E8A0F30A-4B47-4D1F-95E7-854EBD1ED1C2}" destId="{B0A54A96-3CA1-4E7A-98EF-F4D6A46DA867}" srcOrd="1" destOrd="0" parTransId="{C4470895-CD59-4F3D-8D18-BA6032048BD4}" sibTransId="{77D256D9-1B78-4944-AD46-B08DEF2C6E2C}"/>
    <dgm:cxn modelId="{237F98FE-6E7B-443C-B053-68D361F2D5F2}" srcId="{E8A0F30A-4B47-4D1F-95E7-854EBD1ED1C2}" destId="{B8BF5D5B-C8E4-4B51-8C5E-441218DE6F27}" srcOrd="3" destOrd="0" parTransId="{9A5D133F-219C-47FB-95CF-73579648A814}" sibTransId="{21A79C69-6E22-4FA8-AA84-3E6B99B2752F}"/>
    <dgm:cxn modelId="{7AC202A1-D8A8-429E-8890-AADD940ED907}" type="presParOf" srcId="{3DB49997-1491-4897-BD2E-4800DC9A7A6C}" destId="{5C350E02-3B8A-4F0A-90D0-36457C63BB95}" srcOrd="0" destOrd="0" presId="urn:microsoft.com/office/officeart/2005/8/layout/default"/>
    <dgm:cxn modelId="{E1E26E37-596E-4264-B4D8-D037494EE3F8}" type="presParOf" srcId="{3DB49997-1491-4897-BD2E-4800DC9A7A6C}" destId="{69F344BD-4350-44BE-B2EE-26F6993B8637}" srcOrd="1" destOrd="0" presId="urn:microsoft.com/office/officeart/2005/8/layout/default"/>
    <dgm:cxn modelId="{1A8B3BD6-65FA-4DFC-9BA8-D798B5AB9253}" type="presParOf" srcId="{3DB49997-1491-4897-BD2E-4800DC9A7A6C}" destId="{506D4FF2-A862-4117-A989-E9E4C5ECD768}" srcOrd="2" destOrd="0" presId="urn:microsoft.com/office/officeart/2005/8/layout/default"/>
    <dgm:cxn modelId="{77EEAADA-0644-4C6B-ADA2-089884179F49}" type="presParOf" srcId="{3DB49997-1491-4897-BD2E-4800DC9A7A6C}" destId="{4A09C796-2937-427D-A1BA-FF2D62238015}" srcOrd="3" destOrd="0" presId="urn:microsoft.com/office/officeart/2005/8/layout/default"/>
    <dgm:cxn modelId="{3818A1A0-5FBF-4A4C-9B68-E93DC1A927D1}" type="presParOf" srcId="{3DB49997-1491-4897-BD2E-4800DC9A7A6C}" destId="{11F3B5FA-682D-4943-9B6D-A029BB0F5631}" srcOrd="4" destOrd="0" presId="urn:microsoft.com/office/officeart/2005/8/layout/default"/>
    <dgm:cxn modelId="{B01DB322-0960-4D28-8F10-20DFFCCCB621}" type="presParOf" srcId="{3DB49997-1491-4897-BD2E-4800DC9A7A6C}" destId="{5EB4DC81-82BC-40D5-9E1F-5724B2953828}" srcOrd="5" destOrd="0" presId="urn:microsoft.com/office/officeart/2005/8/layout/default"/>
    <dgm:cxn modelId="{8E68F465-3259-4F5D-A19E-E2E1E6CC18E6}" type="presParOf" srcId="{3DB49997-1491-4897-BD2E-4800DC9A7A6C}" destId="{BFA455D6-93A5-42A0-9415-79666DF7FE2E}" srcOrd="6" destOrd="0" presId="urn:microsoft.com/office/officeart/2005/8/layout/default"/>
    <dgm:cxn modelId="{21FABD5A-361B-4930-8AA1-2343635E5329}" type="presParOf" srcId="{3DB49997-1491-4897-BD2E-4800DC9A7A6C}" destId="{7478A13E-2335-46D5-97F6-61050D3286BE}" srcOrd="7" destOrd="0" presId="urn:microsoft.com/office/officeart/2005/8/layout/default"/>
    <dgm:cxn modelId="{74B8D4CD-D3EE-4BFC-AF05-ABF33F84D5AA}" type="presParOf" srcId="{3DB49997-1491-4897-BD2E-4800DC9A7A6C}" destId="{FFD0B019-0CA9-40A6-B783-B2AF6BCBF742}" srcOrd="8" destOrd="0" presId="urn:microsoft.com/office/officeart/2005/8/layout/default"/>
    <dgm:cxn modelId="{7ED87EF4-633F-4398-A81B-513844E27CB7}" type="presParOf" srcId="{3DB49997-1491-4897-BD2E-4800DC9A7A6C}" destId="{24AB0337-6B11-465C-BC9C-B0500DC16D98}" srcOrd="9" destOrd="0" presId="urn:microsoft.com/office/officeart/2005/8/layout/default"/>
    <dgm:cxn modelId="{FA431582-7F9A-455C-8164-804C8C470B23}" type="presParOf" srcId="{3DB49997-1491-4897-BD2E-4800DC9A7A6C}" destId="{96FF0F95-7975-4F81-A68B-F31A1146E25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0F30A-4B47-4D1F-95E7-854EBD1ED1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8303AA1-C32F-4222-AF0F-59AD9A3799B1}">
      <dgm:prSet custT="1"/>
      <dgm:spPr>
        <a:solidFill>
          <a:schemeClr val="accent1">
            <a:lumMod val="20000"/>
            <a:lumOff val="80000"/>
          </a:schemeClr>
        </a:solidFill>
      </dgm:spPr>
      <dgm:t>
        <a:bodyPr/>
        <a:lstStyle/>
        <a:p>
          <a:pPr rtl="0"/>
          <a:r>
            <a:rPr lang="de-DE" sz="1600" i="1" dirty="0">
              <a:solidFill>
                <a:schemeClr val="tx1"/>
              </a:solidFill>
            </a:rPr>
            <a:t>freie Wahl </a:t>
          </a:r>
          <a:br>
            <a:rPr lang="de-DE" sz="1600" i="1" dirty="0">
              <a:solidFill>
                <a:schemeClr val="tx1"/>
              </a:solidFill>
            </a:rPr>
          </a:br>
          <a:r>
            <a:rPr lang="de-DE" sz="1600" dirty="0">
              <a:solidFill>
                <a:schemeClr val="tx1"/>
              </a:solidFill>
            </a:rPr>
            <a:t>unabhängig von der Fächerwahl</a:t>
          </a:r>
        </a:p>
      </dgm:t>
    </dgm:pt>
    <dgm:pt modelId="{7DE11A80-E539-4209-87C4-41DB3D4F731E}" type="parTrans" cxnId="{8B4DAC15-6B49-40F1-B2C2-B98711D48C95}">
      <dgm:prSet/>
      <dgm:spPr/>
      <dgm:t>
        <a:bodyPr/>
        <a:lstStyle/>
        <a:p>
          <a:endParaRPr lang="de-DE"/>
        </a:p>
      </dgm:t>
    </dgm:pt>
    <dgm:pt modelId="{01D3A349-68CE-4100-A958-325577089968}" type="sibTrans" cxnId="{8B4DAC15-6B49-40F1-B2C2-B98711D48C95}">
      <dgm:prSet/>
      <dgm:spPr/>
      <dgm:t>
        <a:bodyPr/>
        <a:lstStyle/>
        <a:p>
          <a:endParaRPr lang="de-DE"/>
        </a:p>
      </dgm:t>
    </dgm:pt>
    <dgm:pt modelId="{BAFA3A00-90EC-4EEC-B6BE-70C278801C2B}">
      <dgm:prSet custT="1"/>
      <dgm:spPr>
        <a:solidFill>
          <a:schemeClr val="accent1">
            <a:lumMod val="20000"/>
            <a:lumOff val="80000"/>
          </a:schemeClr>
        </a:solidFill>
      </dgm:spPr>
      <dgm:t>
        <a:bodyPr/>
        <a:lstStyle/>
        <a:p>
          <a:pPr rtl="0"/>
          <a:r>
            <a:rPr lang="de-DE" sz="1600" i="0" dirty="0">
              <a:solidFill>
                <a:schemeClr val="tx1"/>
              </a:solidFill>
            </a:rPr>
            <a:t>fachspezifisches </a:t>
          </a:r>
          <a:r>
            <a:rPr lang="de-DE" sz="1600" i="1" dirty="0">
              <a:solidFill>
                <a:schemeClr val="tx1"/>
              </a:solidFill>
            </a:rPr>
            <a:t>Rahmenthema</a:t>
          </a:r>
        </a:p>
      </dgm:t>
    </dgm:pt>
    <dgm:pt modelId="{D05BE3E3-C4EC-42EC-A180-0152AF157025}" type="parTrans" cxnId="{E2822BEE-4474-4A1E-82EE-4A316CA53A92}">
      <dgm:prSet/>
      <dgm:spPr/>
      <dgm:t>
        <a:bodyPr/>
        <a:lstStyle/>
        <a:p>
          <a:endParaRPr lang="de-DE"/>
        </a:p>
      </dgm:t>
    </dgm:pt>
    <dgm:pt modelId="{01EFCAC8-EFE6-4B24-90BD-B5E5363E7590}" type="sibTrans" cxnId="{E2822BEE-4474-4A1E-82EE-4A316CA53A92}">
      <dgm:prSet/>
      <dgm:spPr/>
      <dgm:t>
        <a:bodyPr/>
        <a:lstStyle/>
        <a:p>
          <a:endParaRPr lang="de-DE"/>
        </a:p>
      </dgm:t>
    </dgm:pt>
    <dgm:pt modelId="{DC6622F3-9833-490B-A47C-0AAFE78EF90A}">
      <dgm:prSet custT="1"/>
      <dgm:spPr>
        <a:solidFill>
          <a:schemeClr val="accent1">
            <a:lumMod val="20000"/>
            <a:lumOff val="80000"/>
          </a:schemeClr>
        </a:solidFill>
      </dgm:spPr>
      <dgm:t>
        <a:bodyPr/>
        <a:lstStyle/>
        <a:p>
          <a:pPr rtl="0"/>
          <a:r>
            <a:rPr lang="de-DE" sz="1600" dirty="0">
              <a:solidFill>
                <a:schemeClr val="tx1"/>
              </a:solidFill>
            </a:rPr>
            <a:t>Belegung in </a:t>
          </a:r>
          <a:r>
            <a:rPr lang="de-DE" sz="1600" i="1" dirty="0">
              <a:solidFill>
                <a:schemeClr val="tx1"/>
              </a:solidFill>
            </a:rPr>
            <a:t>drei Kurshalbjahren </a:t>
          </a:r>
          <a:r>
            <a:rPr lang="de-DE" sz="1600" i="0" dirty="0">
              <a:solidFill>
                <a:schemeClr val="tx1"/>
              </a:solidFill>
            </a:rPr>
            <a:t>(12/1-13/1)</a:t>
          </a:r>
          <a:endParaRPr lang="de-DE" sz="1600" dirty="0">
            <a:solidFill>
              <a:schemeClr val="tx1"/>
            </a:solidFill>
          </a:endParaRPr>
        </a:p>
      </dgm:t>
    </dgm:pt>
    <dgm:pt modelId="{D0C5EB3F-E541-4C09-BC9F-34F73149DA34}" type="parTrans" cxnId="{4A580768-50CE-420D-B0B4-11A6F60F4CE3}">
      <dgm:prSet/>
      <dgm:spPr/>
      <dgm:t>
        <a:bodyPr/>
        <a:lstStyle/>
        <a:p>
          <a:endParaRPr lang="de-DE"/>
        </a:p>
      </dgm:t>
    </dgm:pt>
    <dgm:pt modelId="{DDC59161-99B1-4B6E-9306-0182E7701A6C}" type="sibTrans" cxnId="{4A580768-50CE-420D-B0B4-11A6F60F4CE3}">
      <dgm:prSet/>
      <dgm:spPr/>
      <dgm:t>
        <a:bodyPr/>
        <a:lstStyle/>
        <a:p>
          <a:endParaRPr lang="de-DE"/>
        </a:p>
      </dgm:t>
    </dgm:pt>
    <dgm:pt modelId="{32CCF96E-7AE8-4BE8-BBD8-3E66467708D4}">
      <dgm:prSet custT="1"/>
      <dgm:spPr>
        <a:solidFill>
          <a:schemeClr val="accent1">
            <a:lumMod val="20000"/>
            <a:lumOff val="80000"/>
          </a:schemeClr>
        </a:solidFill>
      </dgm:spPr>
      <dgm:t>
        <a:bodyPr/>
        <a:lstStyle/>
        <a:p>
          <a:pPr rtl="0"/>
          <a:r>
            <a:rPr lang="de-DE" sz="1600" dirty="0">
              <a:solidFill>
                <a:schemeClr val="tx1"/>
              </a:solidFill>
            </a:rPr>
            <a:t>Zuordnung zu einem </a:t>
          </a:r>
          <a:r>
            <a:rPr lang="de-DE" sz="1600" i="1" dirty="0" err="1">
              <a:solidFill>
                <a:schemeClr val="tx1"/>
              </a:solidFill>
            </a:rPr>
            <a:t>Leitfach</a:t>
          </a:r>
          <a:r>
            <a:rPr lang="de-DE" sz="1600" i="1" dirty="0">
              <a:solidFill>
                <a:schemeClr val="tx1"/>
              </a:solidFill>
            </a:rPr>
            <a:t> </a:t>
          </a:r>
        </a:p>
      </dgm:t>
    </dgm:pt>
    <dgm:pt modelId="{3D04AA2F-9369-49BD-9DCE-E4E36CBB0430}" type="parTrans" cxnId="{E016852C-F04B-4F69-85BE-08427832270D}">
      <dgm:prSet/>
      <dgm:spPr/>
      <dgm:t>
        <a:bodyPr/>
        <a:lstStyle/>
        <a:p>
          <a:endParaRPr lang="de-DE"/>
        </a:p>
      </dgm:t>
    </dgm:pt>
    <dgm:pt modelId="{9F16929A-C773-4460-9E3A-57C42BF70859}" type="sibTrans" cxnId="{E016852C-F04B-4F69-85BE-08427832270D}">
      <dgm:prSet/>
      <dgm:spPr/>
      <dgm:t>
        <a:bodyPr/>
        <a:lstStyle/>
        <a:p>
          <a:endParaRPr lang="de-DE"/>
        </a:p>
      </dgm:t>
    </dgm:pt>
    <dgm:pt modelId="{20260577-9F3C-488F-AB2F-B34C75BFA47D}">
      <dgm:prSet custT="1"/>
      <dgm:spPr>
        <a:solidFill>
          <a:schemeClr val="accent1">
            <a:lumMod val="20000"/>
            <a:lumOff val="80000"/>
          </a:schemeClr>
        </a:solidFill>
      </dgm:spPr>
      <dgm:t>
        <a:bodyPr/>
        <a:lstStyle/>
        <a:p>
          <a:pPr rtl="0"/>
          <a:r>
            <a:rPr lang="de-DE" sz="1600" i="1" dirty="0">
              <a:solidFill>
                <a:schemeClr val="tx1"/>
              </a:solidFill>
            </a:rPr>
            <a:t>keine </a:t>
          </a:r>
          <a:r>
            <a:rPr lang="de-DE" sz="1600" dirty="0">
              <a:solidFill>
                <a:schemeClr val="tx1"/>
              </a:solidFill>
            </a:rPr>
            <a:t>Abiturprüfung</a:t>
          </a:r>
        </a:p>
      </dgm:t>
    </dgm:pt>
    <dgm:pt modelId="{CDB7B68A-640C-43E9-9BF4-77C3A91B37B5}" type="parTrans" cxnId="{5AE814F1-C51E-4A9B-A62D-1AF78C3B5243}">
      <dgm:prSet/>
      <dgm:spPr/>
      <dgm:t>
        <a:bodyPr/>
        <a:lstStyle/>
        <a:p>
          <a:endParaRPr lang="de-DE"/>
        </a:p>
      </dgm:t>
    </dgm:pt>
    <dgm:pt modelId="{45198F96-D9CF-4053-BB76-AE3BA0848D8F}" type="sibTrans" cxnId="{5AE814F1-C51E-4A9B-A62D-1AF78C3B5243}">
      <dgm:prSet/>
      <dgm:spPr/>
      <dgm:t>
        <a:bodyPr/>
        <a:lstStyle/>
        <a:p>
          <a:endParaRPr lang="de-DE"/>
        </a:p>
      </dgm:t>
    </dgm:pt>
    <dgm:pt modelId="{69970EAA-236F-4AB2-B313-5DA4C5E7AC7E}">
      <dgm:prSet custT="1"/>
      <dgm:spPr>
        <a:solidFill>
          <a:schemeClr val="accent1">
            <a:lumMod val="20000"/>
            <a:lumOff val="80000"/>
          </a:schemeClr>
        </a:solidFill>
      </dgm:spPr>
      <dgm:t>
        <a:bodyPr/>
        <a:lstStyle/>
        <a:p>
          <a:pPr rtl="0"/>
          <a:r>
            <a:rPr lang="de-DE" sz="1600" i="1">
              <a:solidFill>
                <a:schemeClr val="tx1"/>
              </a:solidFill>
            </a:rPr>
            <a:t>zweistündiges</a:t>
          </a:r>
          <a:r>
            <a:rPr lang="de-DE" sz="1600">
              <a:solidFill>
                <a:schemeClr val="tx1"/>
              </a:solidFill>
            </a:rPr>
            <a:t> </a:t>
          </a:r>
          <a:r>
            <a:rPr lang="de-DE" sz="1600" dirty="0">
              <a:solidFill>
                <a:schemeClr val="tx1"/>
              </a:solidFill>
            </a:rPr>
            <a:t>Seminar, ggf. auch Blockveranstaltungen</a:t>
          </a:r>
        </a:p>
      </dgm:t>
    </dgm:pt>
    <dgm:pt modelId="{CEA8C025-FC8C-40AD-B0C2-6DFA6EBC1783}" type="parTrans" cxnId="{DD430295-8979-409F-9DDA-64D5A4435964}">
      <dgm:prSet/>
      <dgm:spPr/>
      <dgm:t>
        <a:bodyPr/>
        <a:lstStyle/>
        <a:p>
          <a:endParaRPr lang="de-DE"/>
        </a:p>
      </dgm:t>
    </dgm:pt>
    <dgm:pt modelId="{39C6372F-0EF9-4BAE-B4C5-1B2B96ED27F9}" type="sibTrans" cxnId="{DD430295-8979-409F-9DDA-64D5A4435964}">
      <dgm:prSet/>
      <dgm:spPr/>
      <dgm:t>
        <a:bodyPr/>
        <a:lstStyle/>
        <a:p>
          <a:endParaRPr lang="de-DE"/>
        </a:p>
      </dgm:t>
    </dgm:pt>
    <dgm:pt modelId="{3DB49997-1491-4897-BD2E-4800DC9A7A6C}" type="pres">
      <dgm:prSet presAssocID="{E8A0F30A-4B47-4D1F-95E7-854EBD1ED1C2}" presName="diagram" presStyleCnt="0">
        <dgm:presLayoutVars>
          <dgm:dir/>
          <dgm:resizeHandles val="exact"/>
        </dgm:presLayoutVars>
      </dgm:prSet>
      <dgm:spPr/>
    </dgm:pt>
    <dgm:pt modelId="{ECC0D953-7BF2-47D1-930B-D5822AD209E5}" type="pres">
      <dgm:prSet presAssocID="{32CCF96E-7AE8-4BE8-BBD8-3E66467708D4}" presName="node" presStyleLbl="node1" presStyleIdx="0" presStyleCnt="6">
        <dgm:presLayoutVars>
          <dgm:bulletEnabled val="1"/>
        </dgm:presLayoutVars>
      </dgm:prSet>
      <dgm:spPr/>
    </dgm:pt>
    <dgm:pt modelId="{DC35BC1C-773F-426D-91ED-5B826A1BB232}" type="pres">
      <dgm:prSet presAssocID="{9F16929A-C773-4460-9E3A-57C42BF70859}" presName="sibTrans" presStyleCnt="0"/>
      <dgm:spPr/>
    </dgm:pt>
    <dgm:pt modelId="{11F3B5FA-682D-4943-9B6D-A029BB0F5631}" type="pres">
      <dgm:prSet presAssocID="{BAFA3A00-90EC-4EEC-B6BE-70C278801C2B}" presName="node" presStyleLbl="node1" presStyleIdx="1" presStyleCnt="6">
        <dgm:presLayoutVars>
          <dgm:bulletEnabled val="1"/>
        </dgm:presLayoutVars>
      </dgm:prSet>
      <dgm:spPr/>
    </dgm:pt>
    <dgm:pt modelId="{5EB4DC81-82BC-40D5-9E1F-5724B2953828}" type="pres">
      <dgm:prSet presAssocID="{01EFCAC8-EFE6-4B24-90BD-B5E5363E7590}" presName="sibTrans" presStyleCnt="0"/>
      <dgm:spPr/>
    </dgm:pt>
    <dgm:pt modelId="{D39C5C69-8C5B-47D5-9DF4-D252C1664CF6}" type="pres">
      <dgm:prSet presAssocID="{DC6622F3-9833-490B-A47C-0AAFE78EF90A}" presName="node" presStyleLbl="node1" presStyleIdx="2" presStyleCnt="6">
        <dgm:presLayoutVars>
          <dgm:bulletEnabled val="1"/>
        </dgm:presLayoutVars>
      </dgm:prSet>
      <dgm:spPr/>
    </dgm:pt>
    <dgm:pt modelId="{9254F6E6-8A2F-4BF0-88D8-7EDEB76E4AD8}" type="pres">
      <dgm:prSet presAssocID="{DDC59161-99B1-4B6E-9306-0182E7701A6C}" presName="sibTrans" presStyleCnt="0"/>
      <dgm:spPr/>
    </dgm:pt>
    <dgm:pt modelId="{23095906-6762-420F-A37E-E8D523254B89}" type="pres">
      <dgm:prSet presAssocID="{20260577-9F3C-488F-AB2F-B34C75BFA47D}" presName="node" presStyleLbl="node1" presStyleIdx="3" presStyleCnt="6">
        <dgm:presLayoutVars>
          <dgm:bulletEnabled val="1"/>
        </dgm:presLayoutVars>
      </dgm:prSet>
      <dgm:spPr/>
    </dgm:pt>
    <dgm:pt modelId="{CB4C6316-3455-4A09-97CF-196E9CC8E55D}" type="pres">
      <dgm:prSet presAssocID="{45198F96-D9CF-4053-BB76-AE3BA0848D8F}" presName="sibTrans" presStyleCnt="0"/>
      <dgm:spPr/>
    </dgm:pt>
    <dgm:pt modelId="{0E8BD0EA-DA53-4AA4-BD9F-431F3E24A3E3}" type="pres">
      <dgm:prSet presAssocID="{69970EAA-236F-4AB2-B313-5DA4C5E7AC7E}" presName="node" presStyleLbl="node1" presStyleIdx="4" presStyleCnt="6">
        <dgm:presLayoutVars>
          <dgm:bulletEnabled val="1"/>
        </dgm:presLayoutVars>
      </dgm:prSet>
      <dgm:spPr/>
    </dgm:pt>
    <dgm:pt modelId="{26575546-E1AA-4A09-992E-57387717AB08}" type="pres">
      <dgm:prSet presAssocID="{39C6372F-0EF9-4BAE-B4C5-1B2B96ED27F9}" presName="sibTrans" presStyleCnt="0"/>
      <dgm:spPr/>
    </dgm:pt>
    <dgm:pt modelId="{FFD0B019-0CA9-40A6-B783-B2AF6BCBF742}" type="pres">
      <dgm:prSet presAssocID="{A8303AA1-C32F-4222-AF0F-59AD9A3799B1}" presName="node" presStyleLbl="node1" presStyleIdx="5" presStyleCnt="6">
        <dgm:presLayoutVars>
          <dgm:bulletEnabled val="1"/>
        </dgm:presLayoutVars>
      </dgm:prSet>
      <dgm:spPr/>
    </dgm:pt>
  </dgm:ptLst>
  <dgm:cxnLst>
    <dgm:cxn modelId="{8B4DAC15-6B49-40F1-B2C2-B98711D48C95}" srcId="{E8A0F30A-4B47-4D1F-95E7-854EBD1ED1C2}" destId="{A8303AA1-C32F-4222-AF0F-59AD9A3799B1}" srcOrd="5" destOrd="0" parTransId="{7DE11A80-E539-4209-87C4-41DB3D4F731E}" sibTransId="{01D3A349-68CE-4100-A958-325577089968}"/>
    <dgm:cxn modelId="{2091A820-C6CA-428B-9EA1-277DD3D31137}" type="presOf" srcId="{A8303AA1-C32F-4222-AF0F-59AD9A3799B1}" destId="{FFD0B019-0CA9-40A6-B783-B2AF6BCBF742}" srcOrd="0" destOrd="0" presId="urn:microsoft.com/office/officeart/2005/8/layout/default"/>
    <dgm:cxn modelId="{E016852C-F04B-4F69-85BE-08427832270D}" srcId="{E8A0F30A-4B47-4D1F-95E7-854EBD1ED1C2}" destId="{32CCF96E-7AE8-4BE8-BBD8-3E66467708D4}" srcOrd="0" destOrd="0" parTransId="{3D04AA2F-9369-49BD-9DCE-E4E36CBB0430}" sibTransId="{9F16929A-C773-4460-9E3A-57C42BF70859}"/>
    <dgm:cxn modelId="{4A580768-50CE-420D-B0B4-11A6F60F4CE3}" srcId="{E8A0F30A-4B47-4D1F-95E7-854EBD1ED1C2}" destId="{DC6622F3-9833-490B-A47C-0AAFE78EF90A}" srcOrd="2" destOrd="0" parTransId="{D0C5EB3F-E541-4C09-BC9F-34F73149DA34}" sibTransId="{DDC59161-99B1-4B6E-9306-0182E7701A6C}"/>
    <dgm:cxn modelId="{23A5804B-A66F-4B02-B77B-5229CF20BCE3}" type="presOf" srcId="{DC6622F3-9833-490B-A47C-0AAFE78EF90A}" destId="{D39C5C69-8C5B-47D5-9DF4-D252C1664CF6}" srcOrd="0" destOrd="0" presId="urn:microsoft.com/office/officeart/2005/8/layout/default"/>
    <dgm:cxn modelId="{75120F4C-3868-4638-AB4C-31D7E0CA01F2}" type="presOf" srcId="{20260577-9F3C-488F-AB2F-B34C75BFA47D}" destId="{23095906-6762-420F-A37E-E8D523254B89}" srcOrd="0" destOrd="0" presId="urn:microsoft.com/office/officeart/2005/8/layout/default"/>
    <dgm:cxn modelId="{E278EB7A-504B-4F9D-A603-6281E4A32393}" type="presOf" srcId="{E8A0F30A-4B47-4D1F-95E7-854EBD1ED1C2}" destId="{3DB49997-1491-4897-BD2E-4800DC9A7A6C}" srcOrd="0" destOrd="0" presId="urn:microsoft.com/office/officeart/2005/8/layout/default"/>
    <dgm:cxn modelId="{DD430295-8979-409F-9DDA-64D5A4435964}" srcId="{E8A0F30A-4B47-4D1F-95E7-854EBD1ED1C2}" destId="{69970EAA-236F-4AB2-B313-5DA4C5E7AC7E}" srcOrd="4" destOrd="0" parTransId="{CEA8C025-FC8C-40AD-B0C2-6DFA6EBC1783}" sibTransId="{39C6372F-0EF9-4BAE-B4C5-1B2B96ED27F9}"/>
    <dgm:cxn modelId="{7B740E97-C120-46AC-82B8-413931679DE2}" type="presOf" srcId="{32CCF96E-7AE8-4BE8-BBD8-3E66467708D4}" destId="{ECC0D953-7BF2-47D1-930B-D5822AD209E5}" srcOrd="0" destOrd="0" presId="urn:microsoft.com/office/officeart/2005/8/layout/default"/>
    <dgm:cxn modelId="{8110EEB1-3616-4572-AE37-619B1609854A}" type="presOf" srcId="{69970EAA-236F-4AB2-B313-5DA4C5E7AC7E}" destId="{0E8BD0EA-DA53-4AA4-BD9F-431F3E24A3E3}" srcOrd="0" destOrd="0" presId="urn:microsoft.com/office/officeart/2005/8/layout/default"/>
    <dgm:cxn modelId="{D21665C0-47BC-423F-9F38-C68E8E2ADAE6}" type="presOf" srcId="{BAFA3A00-90EC-4EEC-B6BE-70C278801C2B}" destId="{11F3B5FA-682D-4943-9B6D-A029BB0F5631}" srcOrd="0" destOrd="0" presId="urn:microsoft.com/office/officeart/2005/8/layout/default"/>
    <dgm:cxn modelId="{E2822BEE-4474-4A1E-82EE-4A316CA53A92}" srcId="{E8A0F30A-4B47-4D1F-95E7-854EBD1ED1C2}" destId="{BAFA3A00-90EC-4EEC-B6BE-70C278801C2B}" srcOrd="1" destOrd="0" parTransId="{D05BE3E3-C4EC-42EC-A180-0152AF157025}" sibTransId="{01EFCAC8-EFE6-4B24-90BD-B5E5363E7590}"/>
    <dgm:cxn modelId="{5AE814F1-C51E-4A9B-A62D-1AF78C3B5243}" srcId="{E8A0F30A-4B47-4D1F-95E7-854EBD1ED1C2}" destId="{20260577-9F3C-488F-AB2F-B34C75BFA47D}" srcOrd="3" destOrd="0" parTransId="{CDB7B68A-640C-43E9-9BF4-77C3A91B37B5}" sibTransId="{45198F96-D9CF-4053-BB76-AE3BA0848D8F}"/>
    <dgm:cxn modelId="{D9479100-15D1-4986-AF7F-B795BA5A1948}" type="presParOf" srcId="{3DB49997-1491-4897-BD2E-4800DC9A7A6C}" destId="{ECC0D953-7BF2-47D1-930B-D5822AD209E5}" srcOrd="0" destOrd="0" presId="urn:microsoft.com/office/officeart/2005/8/layout/default"/>
    <dgm:cxn modelId="{96C50AAD-3478-4B86-A2CC-780ECD69E152}" type="presParOf" srcId="{3DB49997-1491-4897-BD2E-4800DC9A7A6C}" destId="{DC35BC1C-773F-426D-91ED-5B826A1BB232}" srcOrd="1" destOrd="0" presId="urn:microsoft.com/office/officeart/2005/8/layout/default"/>
    <dgm:cxn modelId="{3818A1A0-5FBF-4A4C-9B68-E93DC1A927D1}" type="presParOf" srcId="{3DB49997-1491-4897-BD2E-4800DC9A7A6C}" destId="{11F3B5FA-682D-4943-9B6D-A029BB0F5631}" srcOrd="2" destOrd="0" presId="urn:microsoft.com/office/officeart/2005/8/layout/default"/>
    <dgm:cxn modelId="{B01DB322-0960-4D28-8F10-20DFFCCCB621}" type="presParOf" srcId="{3DB49997-1491-4897-BD2E-4800DC9A7A6C}" destId="{5EB4DC81-82BC-40D5-9E1F-5724B2953828}" srcOrd="3" destOrd="0" presId="urn:microsoft.com/office/officeart/2005/8/layout/default"/>
    <dgm:cxn modelId="{F0970238-1C90-4E54-BEC0-2BCD97FC9CB4}" type="presParOf" srcId="{3DB49997-1491-4897-BD2E-4800DC9A7A6C}" destId="{D39C5C69-8C5B-47D5-9DF4-D252C1664CF6}" srcOrd="4" destOrd="0" presId="urn:microsoft.com/office/officeart/2005/8/layout/default"/>
    <dgm:cxn modelId="{62DB87AC-6A33-4364-8545-6E49DCEFEE7A}" type="presParOf" srcId="{3DB49997-1491-4897-BD2E-4800DC9A7A6C}" destId="{9254F6E6-8A2F-4BF0-88D8-7EDEB76E4AD8}" srcOrd="5" destOrd="0" presId="urn:microsoft.com/office/officeart/2005/8/layout/default"/>
    <dgm:cxn modelId="{E2AF4F2D-1C36-4EFD-94A9-E88A5692E472}" type="presParOf" srcId="{3DB49997-1491-4897-BD2E-4800DC9A7A6C}" destId="{23095906-6762-420F-A37E-E8D523254B89}" srcOrd="6" destOrd="0" presId="urn:microsoft.com/office/officeart/2005/8/layout/default"/>
    <dgm:cxn modelId="{053CB13D-F2EF-405C-844B-2C17BD474FE3}" type="presParOf" srcId="{3DB49997-1491-4897-BD2E-4800DC9A7A6C}" destId="{CB4C6316-3455-4A09-97CF-196E9CC8E55D}" srcOrd="7" destOrd="0" presId="urn:microsoft.com/office/officeart/2005/8/layout/default"/>
    <dgm:cxn modelId="{C5C7594F-15F5-4D35-A41F-EF74ADAAF1B3}" type="presParOf" srcId="{3DB49997-1491-4897-BD2E-4800DC9A7A6C}" destId="{0E8BD0EA-DA53-4AA4-BD9F-431F3E24A3E3}" srcOrd="8" destOrd="0" presId="urn:microsoft.com/office/officeart/2005/8/layout/default"/>
    <dgm:cxn modelId="{41D8D1F4-D0F5-418B-BDF0-C0992CEE37B3}" type="presParOf" srcId="{3DB49997-1491-4897-BD2E-4800DC9A7A6C}" destId="{26575546-E1AA-4A09-992E-57387717AB08}" srcOrd="9" destOrd="0" presId="urn:microsoft.com/office/officeart/2005/8/layout/default"/>
    <dgm:cxn modelId="{74B8D4CD-D3EE-4BFC-AF05-ABF33F84D5AA}" type="presParOf" srcId="{3DB49997-1491-4897-BD2E-4800DC9A7A6C}" destId="{FFD0B019-0CA9-40A6-B783-B2AF6BCBF74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0F30A-4B47-4D1F-95E7-854EBD1ED1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AFA3A00-90EC-4EEC-B6BE-70C278801C2B}">
      <dgm:prSet custT="1"/>
      <dgm:spPr>
        <a:solidFill>
          <a:schemeClr val="accent1">
            <a:lumMod val="20000"/>
            <a:lumOff val="80000"/>
          </a:schemeClr>
        </a:solidFill>
      </dgm:spPr>
      <dgm:t>
        <a:bodyPr/>
        <a:lstStyle/>
        <a:p>
          <a:pPr rtl="0"/>
          <a:r>
            <a:rPr lang="de-DE" sz="1600" i="0" dirty="0">
              <a:solidFill>
                <a:schemeClr val="tx1"/>
              </a:solidFill>
            </a:rPr>
            <a:t>zusätzliche </a:t>
          </a:r>
          <a:r>
            <a:rPr lang="de-DE" sz="1600" i="1" dirty="0">
              <a:solidFill>
                <a:schemeClr val="tx1"/>
              </a:solidFill>
            </a:rPr>
            <a:t>Vertiefung</a:t>
          </a:r>
          <a:r>
            <a:rPr lang="de-DE" sz="1600" i="0" dirty="0">
              <a:solidFill>
                <a:schemeClr val="tx1"/>
              </a:solidFill>
            </a:rPr>
            <a:t> in Deutsch oder Mathematik </a:t>
          </a:r>
          <a:br>
            <a:rPr lang="de-DE" sz="1600" i="0" dirty="0">
              <a:solidFill>
                <a:schemeClr val="tx1"/>
              </a:solidFill>
            </a:rPr>
          </a:br>
          <a:r>
            <a:rPr lang="de-DE" sz="1600" i="0" dirty="0">
              <a:solidFill>
                <a:schemeClr val="tx1"/>
              </a:solidFill>
            </a:rPr>
            <a:t>(da nicht als </a:t>
          </a:r>
          <a:r>
            <a:rPr lang="de-DE" sz="1600" i="0" dirty="0" err="1">
              <a:solidFill>
                <a:schemeClr val="tx1"/>
              </a:solidFill>
            </a:rPr>
            <a:t>LF</a:t>
          </a:r>
          <a:r>
            <a:rPr lang="de-DE" sz="1600" i="0" dirty="0">
              <a:solidFill>
                <a:schemeClr val="tx1"/>
              </a:solidFill>
            </a:rPr>
            <a:t> wählbar)</a:t>
          </a:r>
          <a:endParaRPr lang="de-DE" sz="1600" i="1" dirty="0">
            <a:solidFill>
              <a:schemeClr val="tx1"/>
            </a:solidFill>
          </a:endParaRPr>
        </a:p>
      </dgm:t>
    </dgm:pt>
    <dgm:pt modelId="{D05BE3E3-C4EC-42EC-A180-0152AF157025}" type="parTrans" cxnId="{E2822BEE-4474-4A1E-82EE-4A316CA53A92}">
      <dgm:prSet/>
      <dgm:spPr/>
      <dgm:t>
        <a:bodyPr/>
        <a:lstStyle/>
        <a:p>
          <a:endParaRPr lang="de-DE"/>
        </a:p>
      </dgm:t>
    </dgm:pt>
    <dgm:pt modelId="{01EFCAC8-EFE6-4B24-90BD-B5E5363E7590}" type="sibTrans" cxnId="{E2822BEE-4474-4A1E-82EE-4A316CA53A92}">
      <dgm:prSet/>
      <dgm:spPr/>
      <dgm:t>
        <a:bodyPr/>
        <a:lstStyle/>
        <a:p>
          <a:endParaRPr lang="de-DE"/>
        </a:p>
      </dgm:t>
    </dgm:pt>
    <dgm:pt modelId="{DC6622F3-9833-490B-A47C-0AAFE78EF90A}">
      <dgm:prSet custT="1"/>
      <dgm:spPr>
        <a:solidFill>
          <a:schemeClr val="accent1">
            <a:lumMod val="20000"/>
            <a:lumOff val="80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für interessierte und leistungsstärkere Schülerinnen und Schüler</a:t>
          </a:r>
          <a:endParaRPr lang="de-DE" sz="1600" i="1" dirty="0">
            <a:solidFill>
              <a:schemeClr val="tx1"/>
            </a:solidFill>
          </a:endParaRPr>
        </a:p>
      </dgm:t>
    </dgm:pt>
    <dgm:pt modelId="{D0C5EB3F-E541-4C09-BC9F-34F73149DA34}" type="parTrans" cxnId="{4A580768-50CE-420D-B0B4-11A6F60F4CE3}">
      <dgm:prSet/>
      <dgm:spPr/>
      <dgm:t>
        <a:bodyPr/>
        <a:lstStyle/>
        <a:p>
          <a:endParaRPr lang="de-DE"/>
        </a:p>
      </dgm:t>
    </dgm:pt>
    <dgm:pt modelId="{DDC59161-99B1-4B6E-9306-0182E7701A6C}" type="sibTrans" cxnId="{4A580768-50CE-420D-B0B4-11A6F60F4CE3}">
      <dgm:prSet/>
      <dgm:spPr/>
      <dgm:t>
        <a:bodyPr/>
        <a:lstStyle/>
        <a:p>
          <a:endParaRPr lang="de-DE"/>
        </a:p>
      </dgm:t>
    </dgm:pt>
    <dgm:pt modelId="{32CCF96E-7AE8-4BE8-BBD8-3E66467708D4}">
      <dgm:prSet custT="1"/>
      <dgm:spPr>
        <a:solidFill>
          <a:schemeClr val="accent1">
            <a:lumMod val="20000"/>
            <a:lumOff val="80000"/>
          </a:schemeClr>
        </a:solidFill>
      </dgm:spPr>
      <dgm:t>
        <a:bodyPr/>
        <a:lstStyle/>
        <a:p>
          <a:pPr rtl="0"/>
          <a:r>
            <a:rPr lang="de-DE" sz="1600" dirty="0">
              <a:solidFill>
                <a:schemeClr val="tx1"/>
              </a:solidFill>
            </a:rPr>
            <a:t>eigenständiger </a:t>
          </a:r>
          <a:br>
            <a:rPr lang="de-DE" sz="1600" dirty="0">
              <a:solidFill>
                <a:schemeClr val="tx1"/>
              </a:solidFill>
            </a:rPr>
          </a:br>
          <a:r>
            <a:rPr lang="de-DE" sz="1600" i="1" dirty="0">
              <a:solidFill>
                <a:schemeClr val="tx1"/>
              </a:solidFill>
            </a:rPr>
            <a:t>zweistündiger</a:t>
          </a:r>
          <a:r>
            <a:rPr lang="de-DE" sz="1600" dirty="0">
              <a:solidFill>
                <a:schemeClr val="tx1"/>
              </a:solidFill>
            </a:rPr>
            <a:t> Kurs</a:t>
          </a:r>
          <a:endParaRPr lang="de-DE" sz="1600" i="1" dirty="0">
            <a:solidFill>
              <a:schemeClr val="tx1"/>
            </a:solidFill>
          </a:endParaRPr>
        </a:p>
      </dgm:t>
    </dgm:pt>
    <dgm:pt modelId="{3D04AA2F-9369-49BD-9DCE-E4E36CBB0430}" type="parTrans" cxnId="{E016852C-F04B-4F69-85BE-08427832270D}">
      <dgm:prSet/>
      <dgm:spPr/>
      <dgm:t>
        <a:bodyPr/>
        <a:lstStyle/>
        <a:p>
          <a:endParaRPr lang="de-DE"/>
        </a:p>
      </dgm:t>
    </dgm:pt>
    <dgm:pt modelId="{9F16929A-C773-4460-9E3A-57C42BF70859}" type="sibTrans" cxnId="{E016852C-F04B-4F69-85BE-08427832270D}">
      <dgm:prSet/>
      <dgm:spPr/>
      <dgm:t>
        <a:bodyPr/>
        <a:lstStyle/>
        <a:p>
          <a:endParaRPr lang="de-DE"/>
        </a:p>
      </dgm:t>
    </dgm:pt>
    <dgm:pt modelId="{69970EAA-236F-4AB2-B313-5DA4C5E7AC7E}">
      <dgm:prSet custT="1"/>
      <dgm:spPr>
        <a:solidFill>
          <a:schemeClr val="accent1">
            <a:lumMod val="20000"/>
            <a:lumOff val="80000"/>
          </a:schemeClr>
        </a:solidFill>
      </dgm:spPr>
      <dgm:t>
        <a:bodyPr/>
        <a:lstStyle/>
        <a:p>
          <a:pPr rtl="0"/>
          <a:r>
            <a:rPr lang="de-DE" sz="1600" i="1" dirty="0">
              <a:solidFill>
                <a:schemeClr val="tx1"/>
              </a:solidFill>
            </a:rPr>
            <a:t>Entlastung </a:t>
          </a:r>
          <a:r>
            <a:rPr lang="de-DE" sz="1600" i="0" dirty="0">
              <a:solidFill>
                <a:schemeClr val="tx1"/>
              </a:solidFill>
            </a:rPr>
            <a:t>in </a:t>
          </a:r>
          <a:r>
            <a:rPr lang="de-DE" sz="1600" i="0" dirty="0" err="1">
              <a:solidFill>
                <a:schemeClr val="tx1"/>
              </a:solidFill>
            </a:rPr>
            <a:t>Q13</a:t>
          </a:r>
          <a:r>
            <a:rPr lang="de-DE" sz="1600" i="0" dirty="0">
              <a:solidFill>
                <a:schemeClr val="tx1"/>
              </a:solidFill>
            </a:rPr>
            <a:t> (bei </a:t>
          </a:r>
          <a:r>
            <a:rPr lang="de-DE" sz="1600" i="0" dirty="0" err="1">
              <a:solidFill>
                <a:schemeClr val="tx1"/>
              </a:solidFill>
            </a:rPr>
            <a:t>VK</a:t>
          </a:r>
          <a:r>
            <a:rPr lang="de-DE" sz="1600" i="0" dirty="0">
              <a:solidFill>
                <a:schemeClr val="tx1"/>
              </a:solidFill>
            </a:rPr>
            <a:t> D kann </a:t>
          </a:r>
          <a:r>
            <a:rPr lang="de-DE" sz="1600" i="0" dirty="0" err="1">
              <a:solidFill>
                <a:schemeClr val="tx1"/>
              </a:solidFill>
            </a:rPr>
            <a:t>FS2</a:t>
          </a:r>
          <a:r>
            <a:rPr lang="de-DE" sz="1600" i="0" dirty="0">
              <a:solidFill>
                <a:schemeClr val="tx1"/>
              </a:solidFill>
            </a:rPr>
            <a:t>, bei </a:t>
          </a:r>
          <a:r>
            <a:rPr lang="de-DE" sz="1600" i="0" dirty="0" err="1">
              <a:solidFill>
                <a:schemeClr val="tx1"/>
              </a:solidFill>
            </a:rPr>
            <a:t>VK</a:t>
          </a:r>
          <a:r>
            <a:rPr lang="de-DE" sz="1600" i="0" dirty="0">
              <a:solidFill>
                <a:schemeClr val="tx1"/>
              </a:solidFill>
            </a:rPr>
            <a:t> M kann </a:t>
          </a:r>
          <a:r>
            <a:rPr lang="de-DE" sz="1600" i="0" dirty="0" err="1">
              <a:solidFill>
                <a:schemeClr val="tx1"/>
              </a:solidFill>
            </a:rPr>
            <a:t>NW2</a:t>
          </a:r>
          <a:r>
            <a:rPr lang="de-DE" sz="1600" i="0" dirty="0">
              <a:solidFill>
                <a:schemeClr val="tx1"/>
              </a:solidFill>
            </a:rPr>
            <a:t>/</a:t>
          </a:r>
          <a:r>
            <a:rPr lang="de-DE" sz="1600" i="0" dirty="0" err="1">
              <a:solidFill>
                <a:schemeClr val="tx1"/>
              </a:solidFill>
            </a:rPr>
            <a:t>Inf</a:t>
          </a:r>
          <a:r>
            <a:rPr lang="de-DE" sz="1600" i="0" dirty="0">
              <a:solidFill>
                <a:schemeClr val="tx1"/>
              </a:solidFill>
            </a:rPr>
            <a:t>/</a:t>
          </a:r>
          <a:r>
            <a:rPr lang="de-DE" sz="1600" i="0" dirty="0" err="1">
              <a:solidFill>
                <a:schemeClr val="tx1"/>
              </a:solidFill>
            </a:rPr>
            <a:t>Inf</a:t>
          </a:r>
          <a:r>
            <a:rPr lang="de-DE" sz="1600" i="0" dirty="0">
              <a:solidFill>
                <a:schemeClr val="tx1"/>
              </a:solidFill>
            </a:rPr>
            <a:t>(spät) entfallen)</a:t>
          </a:r>
        </a:p>
      </dgm:t>
    </dgm:pt>
    <dgm:pt modelId="{CEA8C025-FC8C-40AD-B0C2-6DFA6EBC1783}" type="parTrans" cxnId="{DD430295-8979-409F-9DDA-64D5A4435964}">
      <dgm:prSet/>
      <dgm:spPr/>
      <dgm:t>
        <a:bodyPr/>
        <a:lstStyle/>
        <a:p>
          <a:endParaRPr lang="de-DE"/>
        </a:p>
      </dgm:t>
    </dgm:pt>
    <dgm:pt modelId="{39C6372F-0EF9-4BAE-B4C5-1B2B96ED27F9}" type="sibTrans" cxnId="{DD430295-8979-409F-9DDA-64D5A4435964}">
      <dgm:prSet/>
      <dgm:spPr/>
      <dgm:t>
        <a:bodyPr/>
        <a:lstStyle/>
        <a:p>
          <a:endParaRPr lang="de-DE"/>
        </a:p>
      </dgm:t>
    </dgm:pt>
    <dgm:pt modelId="{6B0ACFB2-BC42-47A2-B575-2F5CF79B9205}">
      <dgm:prSet custT="1"/>
      <dgm:spPr>
        <a:solidFill>
          <a:schemeClr val="accent1">
            <a:lumMod val="20000"/>
            <a:lumOff val="80000"/>
          </a:schemeClr>
        </a:solidFill>
      </dgm:spPr>
      <dgm:t>
        <a:bodyPr/>
        <a:lstStyle/>
        <a:p>
          <a:pPr rtl="0"/>
          <a:r>
            <a:rPr lang="de-DE" sz="1600" dirty="0">
              <a:solidFill>
                <a:schemeClr val="tx1"/>
              </a:solidFill>
            </a:rPr>
            <a:t>nur in </a:t>
          </a:r>
          <a:r>
            <a:rPr lang="de-DE" sz="1600" dirty="0" err="1">
              <a:solidFill>
                <a:schemeClr val="tx1"/>
              </a:solidFill>
            </a:rPr>
            <a:t>Q12</a:t>
          </a:r>
          <a:r>
            <a:rPr lang="de-DE" sz="1600" dirty="0">
              <a:solidFill>
                <a:schemeClr val="tx1"/>
              </a:solidFill>
            </a:rPr>
            <a:t> und </a:t>
          </a:r>
          <a:r>
            <a:rPr lang="de-DE" sz="1600" i="1" dirty="0">
              <a:solidFill>
                <a:schemeClr val="tx1"/>
              </a:solidFill>
            </a:rPr>
            <a:t>unabhängig von</a:t>
          </a:r>
          <a:r>
            <a:rPr lang="de-DE" sz="1600" i="0" dirty="0">
              <a:solidFill>
                <a:schemeClr val="tx1"/>
              </a:solidFill>
            </a:rPr>
            <a:t> Leistungsfach und </a:t>
          </a:r>
          <a:br>
            <a:rPr lang="de-DE" sz="1600" i="0" dirty="0">
              <a:solidFill>
                <a:schemeClr val="tx1"/>
              </a:solidFill>
            </a:rPr>
          </a:br>
          <a:r>
            <a:rPr lang="de-DE" sz="1600" i="0" dirty="0">
              <a:solidFill>
                <a:schemeClr val="tx1"/>
              </a:solidFill>
            </a:rPr>
            <a:t>W-Seminar</a:t>
          </a:r>
          <a:endParaRPr lang="de-DE" sz="1600" dirty="0">
            <a:solidFill>
              <a:schemeClr val="tx1"/>
            </a:solidFill>
          </a:endParaRPr>
        </a:p>
      </dgm:t>
    </dgm:pt>
    <dgm:pt modelId="{1BE21A46-1986-46A9-9709-73B01448D048}" type="parTrans" cxnId="{E6369E91-FC62-4CD8-A7BB-99DAF46C12DA}">
      <dgm:prSet/>
      <dgm:spPr/>
      <dgm:t>
        <a:bodyPr/>
        <a:lstStyle/>
        <a:p>
          <a:endParaRPr lang="de-DE"/>
        </a:p>
      </dgm:t>
    </dgm:pt>
    <dgm:pt modelId="{77F238A5-6AA8-4EBE-84DD-2AA7912729DB}" type="sibTrans" cxnId="{E6369E91-FC62-4CD8-A7BB-99DAF46C12DA}">
      <dgm:prSet/>
      <dgm:spPr/>
      <dgm:t>
        <a:bodyPr/>
        <a:lstStyle/>
        <a:p>
          <a:endParaRPr lang="de-DE"/>
        </a:p>
      </dgm:t>
    </dgm:pt>
    <dgm:pt modelId="{C2C2DD75-D160-44EC-908C-736BAD5991CB}">
      <dgm:prSet custT="1"/>
      <dgm:spPr>
        <a:solidFill>
          <a:schemeClr val="accent1">
            <a:lumMod val="20000"/>
            <a:lumOff val="80000"/>
          </a:schemeClr>
        </a:solidFill>
      </dgm:spPr>
      <dgm:t>
        <a:bodyPr/>
        <a:lstStyle/>
        <a:p>
          <a:pPr rtl="0"/>
          <a:r>
            <a:rPr lang="de-DE" sz="1600" i="1" dirty="0">
              <a:solidFill>
                <a:schemeClr val="tx1"/>
              </a:solidFill>
            </a:rPr>
            <a:t>keine </a:t>
          </a:r>
          <a:br>
            <a:rPr lang="de-DE" sz="1600" i="1" dirty="0">
              <a:solidFill>
                <a:schemeClr val="tx1"/>
              </a:solidFill>
            </a:rPr>
          </a:br>
          <a:r>
            <a:rPr lang="de-DE" sz="1600" i="0" dirty="0">
              <a:solidFill>
                <a:schemeClr val="tx1"/>
              </a:solidFill>
            </a:rPr>
            <a:t>Abiturvorbereitung</a:t>
          </a:r>
        </a:p>
      </dgm:t>
    </dgm:pt>
    <dgm:pt modelId="{E7342D45-429C-4ED7-8FA9-2777E83A3523}" type="parTrans" cxnId="{5E124C65-993D-46A7-A609-09320AF42D12}">
      <dgm:prSet/>
      <dgm:spPr/>
      <dgm:t>
        <a:bodyPr/>
        <a:lstStyle/>
        <a:p>
          <a:endParaRPr lang="de-DE"/>
        </a:p>
      </dgm:t>
    </dgm:pt>
    <dgm:pt modelId="{FF1B30AA-85AB-440B-B151-E5017E90204D}" type="sibTrans" cxnId="{5E124C65-993D-46A7-A609-09320AF42D12}">
      <dgm:prSet/>
      <dgm:spPr/>
      <dgm:t>
        <a:bodyPr/>
        <a:lstStyle/>
        <a:p>
          <a:endParaRPr lang="de-DE"/>
        </a:p>
      </dgm:t>
    </dgm:pt>
    <dgm:pt modelId="{3DB49997-1491-4897-BD2E-4800DC9A7A6C}" type="pres">
      <dgm:prSet presAssocID="{E8A0F30A-4B47-4D1F-95E7-854EBD1ED1C2}" presName="diagram" presStyleCnt="0">
        <dgm:presLayoutVars>
          <dgm:dir/>
          <dgm:resizeHandles val="exact"/>
        </dgm:presLayoutVars>
      </dgm:prSet>
      <dgm:spPr/>
    </dgm:pt>
    <dgm:pt modelId="{ECC0D953-7BF2-47D1-930B-D5822AD209E5}" type="pres">
      <dgm:prSet presAssocID="{32CCF96E-7AE8-4BE8-BBD8-3E66467708D4}" presName="node" presStyleLbl="node1" presStyleIdx="0" presStyleCnt="6">
        <dgm:presLayoutVars>
          <dgm:bulletEnabled val="1"/>
        </dgm:presLayoutVars>
      </dgm:prSet>
      <dgm:spPr/>
    </dgm:pt>
    <dgm:pt modelId="{DC35BC1C-773F-426D-91ED-5B826A1BB232}" type="pres">
      <dgm:prSet presAssocID="{9F16929A-C773-4460-9E3A-57C42BF70859}" presName="sibTrans" presStyleCnt="0"/>
      <dgm:spPr/>
    </dgm:pt>
    <dgm:pt modelId="{11F3B5FA-682D-4943-9B6D-A029BB0F5631}" type="pres">
      <dgm:prSet presAssocID="{BAFA3A00-90EC-4EEC-B6BE-70C278801C2B}" presName="node" presStyleLbl="node1" presStyleIdx="1" presStyleCnt="6">
        <dgm:presLayoutVars>
          <dgm:bulletEnabled val="1"/>
        </dgm:presLayoutVars>
      </dgm:prSet>
      <dgm:spPr/>
    </dgm:pt>
    <dgm:pt modelId="{5EB4DC81-82BC-40D5-9E1F-5724B2953828}" type="pres">
      <dgm:prSet presAssocID="{01EFCAC8-EFE6-4B24-90BD-B5E5363E7590}" presName="sibTrans" presStyleCnt="0"/>
      <dgm:spPr/>
    </dgm:pt>
    <dgm:pt modelId="{D39C5C69-8C5B-47D5-9DF4-D252C1664CF6}" type="pres">
      <dgm:prSet presAssocID="{DC6622F3-9833-490B-A47C-0AAFE78EF90A}" presName="node" presStyleLbl="node1" presStyleIdx="2" presStyleCnt="6">
        <dgm:presLayoutVars>
          <dgm:bulletEnabled val="1"/>
        </dgm:presLayoutVars>
      </dgm:prSet>
      <dgm:spPr/>
    </dgm:pt>
    <dgm:pt modelId="{9254F6E6-8A2F-4BF0-88D8-7EDEB76E4AD8}" type="pres">
      <dgm:prSet presAssocID="{DDC59161-99B1-4B6E-9306-0182E7701A6C}" presName="sibTrans" presStyleCnt="0"/>
      <dgm:spPr/>
    </dgm:pt>
    <dgm:pt modelId="{4BE867F1-25EC-41FD-BEB7-CBB4B1A1A9ED}" type="pres">
      <dgm:prSet presAssocID="{6B0ACFB2-BC42-47A2-B575-2F5CF79B9205}" presName="node" presStyleLbl="node1" presStyleIdx="3" presStyleCnt="6">
        <dgm:presLayoutVars>
          <dgm:bulletEnabled val="1"/>
        </dgm:presLayoutVars>
      </dgm:prSet>
      <dgm:spPr/>
    </dgm:pt>
    <dgm:pt modelId="{31E8DDBA-EF62-448E-834E-6C73EE660B56}" type="pres">
      <dgm:prSet presAssocID="{77F238A5-6AA8-4EBE-84DD-2AA7912729DB}" presName="sibTrans" presStyleCnt="0"/>
      <dgm:spPr/>
    </dgm:pt>
    <dgm:pt modelId="{0E8BD0EA-DA53-4AA4-BD9F-431F3E24A3E3}" type="pres">
      <dgm:prSet presAssocID="{69970EAA-236F-4AB2-B313-5DA4C5E7AC7E}" presName="node" presStyleLbl="node1" presStyleIdx="4" presStyleCnt="6">
        <dgm:presLayoutVars>
          <dgm:bulletEnabled val="1"/>
        </dgm:presLayoutVars>
      </dgm:prSet>
      <dgm:spPr/>
    </dgm:pt>
    <dgm:pt modelId="{26575546-E1AA-4A09-992E-57387717AB08}" type="pres">
      <dgm:prSet presAssocID="{39C6372F-0EF9-4BAE-B4C5-1B2B96ED27F9}" presName="sibTrans" presStyleCnt="0"/>
      <dgm:spPr/>
    </dgm:pt>
    <dgm:pt modelId="{22509879-E098-46B9-A757-ED703741FD2D}" type="pres">
      <dgm:prSet presAssocID="{C2C2DD75-D160-44EC-908C-736BAD5991CB}" presName="node" presStyleLbl="node1" presStyleIdx="5" presStyleCnt="6">
        <dgm:presLayoutVars>
          <dgm:bulletEnabled val="1"/>
        </dgm:presLayoutVars>
      </dgm:prSet>
      <dgm:spPr/>
    </dgm:pt>
  </dgm:ptLst>
  <dgm:cxnLst>
    <dgm:cxn modelId="{E016852C-F04B-4F69-85BE-08427832270D}" srcId="{E8A0F30A-4B47-4D1F-95E7-854EBD1ED1C2}" destId="{32CCF96E-7AE8-4BE8-BBD8-3E66467708D4}" srcOrd="0" destOrd="0" parTransId="{3D04AA2F-9369-49BD-9DCE-E4E36CBB0430}" sibTransId="{9F16929A-C773-4460-9E3A-57C42BF70859}"/>
    <dgm:cxn modelId="{5E124C65-993D-46A7-A609-09320AF42D12}" srcId="{E8A0F30A-4B47-4D1F-95E7-854EBD1ED1C2}" destId="{C2C2DD75-D160-44EC-908C-736BAD5991CB}" srcOrd="5" destOrd="0" parTransId="{E7342D45-429C-4ED7-8FA9-2777E83A3523}" sibTransId="{FF1B30AA-85AB-440B-B151-E5017E90204D}"/>
    <dgm:cxn modelId="{4A580768-50CE-420D-B0B4-11A6F60F4CE3}" srcId="{E8A0F30A-4B47-4D1F-95E7-854EBD1ED1C2}" destId="{DC6622F3-9833-490B-A47C-0AAFE78EF90A}" srcOrd="2" destOrd="0" parTransId="{D0C5EB3F-E541-4C09-BC9F-34F73149DA34}" sibTransId="{DDC59161-99B1-4B6E-9306-0182E7701A6C}"/>
    <dgm:cxn modelId="{23A5804B-A66F-4B02-B77B-5229CF20BCE3}" type="presOf" srcId="{DC6622F3-9833-490B-A47C-0AAFE78EF90A}" destId="{D39C5C69-8C5B-47D5-9DF4-D252C1664CF6}" srcOrd="0" destOrd="0" presId="urn:microsoft.com/office/officeart/2005/8/layout/default"/>
    <dgm:cxn modelId="{3A8FA374-4AD0-4CC4-97B9-C545552F142D}" type="presOf" srcId="{6B0ACFB2-BC42-47A2-B575-2F5CF79B9205}" destId="{4BE867F1-25EC-41FD-BEB7-CBB4B1A1A9ED}" srcOrd="0" destOrd="0" presId="urn:microsoft.com/office/officeart/2005/8/layout/default"/>
    <dgm:cxn modelId="{E278EB7A-504B-4F9D-A603-6281E4A32393}" type="presOf" srcId="{E8A0F30A-4B47-4D1F-95E7-854EBD1ED1C2}" destId="{3DB49997-1491-4897-BD2E-4800DC9A7A6C}" srcOrd="0" destOrd="0" presId="urn:microsoft.com/office/officeart/2005/8/layout/default"/>
    <dgm:cxn modelId="{E6369E91-FC62-4CD8-A7BB-99DAF46C12DA}" srcId="{E8A0F30A-4B47-4D1F-95E7-854EBD1ED1C2}" destId="{6B0ACFB2-BC42-47A2-B575-2F5CF79B9205}" srcOrd="3" destOrd="0" parTransId="{1BE21A46-1986-46A9-9709-73B01448D048}" sibTransId="{77F238A5-6AA8-4EBE-84DD-2AA7912729DB}"/>
    <dgm:cxn modelId="{DD430295-8979-409F-9DDA-64D5A4435964}" srcId="{E8A0F30A-4B47-4D1F-95E7-854EBD1ED1C2}" destId="{69970EAA-236F-4AB2-B313-5DA4C5E7AC7E}" srcOrd="4" destOrd="0" parTransId="{CEA8C025-FC8C-40AD-B0C2-6DFA6EBC1783}" sibTransId="{39C6372F-0EF9-4BAE-B4C5-1B2B96ED27F9}"/>
    <dgm:cxn modelId="{7B740E97-C120-46AC-82B8-413931679DE2}" type="presOf" srcId="{32CCF96E-7AE8-4BE8-BBD8-3E66467708D4}" destId="{ECC0D953-7BF2-47D1-930B-D5822AD209E5}" srcOrd="0" destOrd="0" presId="urn:microsoft.com/office/officeart/2005/8/layout/default"/>
    <dgm:cxn modelId="{8110EEB1-3616-4572-AE37-619B1609854A}" type="presOf" srcId="{69970EAA-236F-4AB2-B313-5DA4C5E7AC7E}" destId="{0E8BD0EA-DA53-4AA4-BD9F-431F3E24A3E3}" srcOrd="0" destOrd="0" presId="urn:microsoft.com/office/officeart/2005/8/layout/default"/>
    <dgm:cxn modelId="{D21665C0-47BC-423F-9F38-C68E8E2ADAE6}" type="presOf" srcId="{BAFA3A00-90EC-4EEC-B6BE-70C278801C2B}" destId="{11F3B5FA-682D-4943-9B6D-A029BB0F5631}" srcOrd="0" destOrd="0" presId="urn:microsoft.com/office/officeart/2005/8/layout/default"/>
    <dgm:cxn modelId="{E2822BEE-4474-4A1E-82EE-4A316CA53A92}" srcId="{E8A0F30A-4B47-4D1F-95E7-854EBD1ED1C2}" destId="{BAFA3A00-90EC-4EEC-B6BE-70C278801C2B}" srcOrd="1" destOrd="0" parTransId="{D05BE3E3-C4EC-42EC-A180-0152AF157025}" sibTransId="{01EFCAC8-EFE6-4B24-90BD-B5E5363E7590}"/>
    <dgm:cxn modelId="{ADCF6DF0-E453-4658-9869-4667EB0E717C}" type="presOf" srcId="{C2C2DD75-D160-44EC-908C-736BAD5991CB}" destId="{22509879-E098-46B9-A757-ED703741FD2D}" srcOrd="0" destOrd="0" presId="urn:microsoft.com/office/officeart/2005/8/layout/default"/>
    <dgm:cxn modelId="{D9479100-15D1-4986-AF7F-B795BA5A1948}" type="presParOf" srcId="{3DB49997-1491-4897-BD2E-4800DC9A7A6C}" destId="{ECC0D953-7BF2-47D1-930B-D5822AD209E5}" srcOrd="0" destOrd="0" presId="urn:microsoft.com/office/officeart/2005/8/layout/default"/>
    <dgm:cxn modelId="{96C50AAD-3478-4B86-A2CC-780ECD69E152}" type="presParOf" srcId="{3DB49997-1491-4897-BD2E-4800DC9A7A6C}" destId="{DC35BC1C-773F-426D-91ED-5B826A1BB232}" srcOrd="1" destOrd="0" presId="urn:microsoft.com/office/officeart/2005/8/layout/default"/>
    <dgm:cxn modelId="{3818A1A0-5FBF-4A4C-9B68-E93DC1A927D1}" type="presParOf" srcId="{3DB49997-1491-4897-BD2E-4800DC9A7A6C}" destId="{11F3B5FA-682D-4943-9B6D-A029BB0F5631}" srcOrd="2" destOrd="0" presId="urn:microsoft.com/office/officeart/2005/8/layout/default"/>
    <dgm:cxn modelId="{B01DB322-0960-4D28-8F10-20DFFCCCB621}" type="presParOf" srcId="{3DB49997-1491-4897-BD2E-4800DC9A7A6C}" destId="{5EB4DC81-82BC-40D5-9E1F-5724B2953828}" srcOrd="3" destOrd="0" presId="urn:microsoft.com/office/officeart/2005/8/layout/default"/>
    <dgm:cxn modelId="{F0970238-1C90-4E54-BEC0-2BCD97FC9CB4}" type="presParOf" srcId="{3DB49997-1491-4897-BD2E-4800DC9A7A6C}" destId="{D39C5C69-8C5B-47D5-9DF4-D252C1664CF6}" srcOrd="4" destOrd="0" presId="urn:microsoft.com/office/officeart/2005/8/layout/default"/>
    <dgm:cxn modelId="{62DB87AC-6A33-4364-8545-6E49DCEFEE7A}" type="presParOf" srcId="{3DB49997-1491-4897-BD2E-4800DC9A7A6C}" destId="{9254F6E6-8A2F-4BF0-88D8-7EDEB76E4AD8}" srcOrd="5" destOrd="0" presId="urn:microsoft.com/office/officeart/2005/8/layout/default"/>
    <dgm:cxn modelId="{EBBE52CA-3846-4E5E-AF40-01AC30B4B26B}" type="presParOf" srcId="{3DB49997-1491-4897-BD2E-4800DC9A7A6C}" destId="{4BE867F1-25EC-41FD-BEB7-CBB4B1A1A9ED}" srcOrd="6" destOrd="0" presId="urn:microsoft.com/office/officeart/2005/8/layout/default"/>
    <dgm:cxn modelId="{948D66EF-D079-429E-BD37-34E8EFCAF893}" type="presParOf" srcId="{3DB49997-1491-4897-BD2E-4800DC9A7A6C}" destId="{31E8DDBA-EF62-448E-834E-6C73EE660B56}" srcOrd="7" destOrd="0" presId="urn:microsoft.com/office/officeart/2005/8/layout/default"/>
    <dgm:cxn modelId="{C5C7594F-15F5-4D35-A41F-EF74ADAAF1B3}" type="presParOf" srcId="{3DB49997-1491-4897-BD2E-4800DC9A7A6C}" destId="{0E8BD0EA-DA53-4AA4-BD9F-431F3E24A3E3}" srcOrd="8" destOrd="0" presId="urn:microsoft.com/office/officeart/2005/8/layout/default"/>
    <dgm:cxn modelId="{8EE7AAA0-5BC5-4A4F-88DA-144CF52DEE6C}" type="presParOf" srcId="{3DB49997-1491-4897-BD2E-4800DC9A7A6C}" destId="{26575546-E1AA-4A09-992E-57387717AB08}" srcOrd="9" destOrd="0" presId="urn:microsoft.com/office/officeart/2005/8/layout/default"/>
    <dgm:cxn modelId="{45B428E8-50DF-4B99-9F71-B21B7957AF32}" type="presParOf" srcId="{3DB49997-1491-4897-BD2E-4800DC9A7A6C}" destId="{22509879-E098-46B9-A757-ED703741FD2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0F30A-4B47-4D1F-95E7-854EBD1ED1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AFA3A00-90EC-4EEC-B6BE-70C278801C2B}">
      <dgm:prSet custT="1"/>
      <dgm:spPr>
        <a:solidFill>
          <a:schemeClr val="accent1">
            <a:lumMod val="20000"/>
            <a:lumOff val="80000"/>
          </a:schemeClr>
        </a:solidFill>
      </dgm:spPr>
      <dgm:t>
        <a:bodyPr/>
        <a:lstStyle/>
        <a:p>
          <a:pPr rtl="0"/>
          <a:r>
            <a:rPr lang="de-DE" sz="1600" i="0" dirty="0">
              <a:solidFill>
                <a:schemeClr val="tx1"/>
              </a:solidFill>
            </a:rPr>
            <a:t>zusätzliche </a:t>
          </a:r>
          <a:r>
            <a:rPr lang="de-DE" sz="1600" i="1" dirty="0">
              <a:solidFill>
                <a:schemeClr val="tx1"/>
              </a:solidFill>
            </a:rPr>
            <a:t>Übung </a:t>
          </a:r>
          <a:r>
            <a:rPr lang="de-DE" sz="1600" i="0" dirty="0">
              <a:solidFill>
                <a:schemeClr val="tx1"/>
              </a:solidFill>
            </a:rPr>
            <a:t>und Wiederholung</a:t>
          </a:r>
          <a:endParaRPr lang="de-DE" sz="1600" i="1" dirty="0">
            <a:solidFill>
              <a:schemeClr val="tx1"/>
            </a:solidFill>
          </a:endParaRPr>
        </a:p>
      </dgm:t>
    </dgm:pt>
    <dgm:pt modelId="{D05BE3E3-C4EC-42EC-A180-0152AF157025}" type="parTrans" cxnId="{E2822BEE-4474-4A1E-82EE-4A316CA53A92}">
      <dgm:prSet/>
      <dgm:spPr/>
      <dgm:t>
        <a:bodyPr/>
        <a:lstStyle/>
        <a:p>
          <a:endParaRPr lang="de-DE"/>
        </a:p>
      </dgm:t>
    </dgm:pt>
    <dgm:pt modelId="{01EFCAC8-EFE6-4B24-90BD-B5E5363E7590}" type="sibTrans" cxnId="{E2822BEE-4474-4A1E-82EE-4A316CA53A92}">
      <dgm:prSet/>
      <dgm:spPr/>
      <dgm:t>
        <a:bodyPr/>
        <a:lstStyle/>
        <a:p>
          <a:endParaRPr lang="de-DE"/>
        </a:p>
      </dgm:t>
    </dgm:pt>
    <dgm:pt modelId="{DC6622F3-9833-490B-A47C-0AAFE78EF90A}">
      <dgm:prSet custT="1"/>
      <dgm:spPr>
        <a:solidFill>
          <a:schemeClr val="accent1">
            <a:lumMod val="20000"/>
            <a:lumOff val="80000"/>
          </a:schemeClr>
        </a:solidFill>
      </dgm:spPr>
      <dgm:t>
        <a:bodyPr/>
        <a:lstStyle/>
        <a:p>
          <a:pPr rtl="0"/>
          <a:r>
            <a:rPr lang="de-DE" sz="1600" i="1" dirty="0">
              <a:solidFill>
                <a:schemeClr val="tx1"/>
              </a:solidFill>
            </a:rPr>
            <a:t>keine</a:t>
          </a:r>
          <a:r>
            <a:rPr lang="de-DE" sz="1600" i="0" dirty="0">
              <a:solidFill>
                <a:schemeClr val="tx1"/>
              </a:solidFill>
            </a:rPr>
            <a:t> Pflichtbelegung</a:t>
          </a:r>
          <a:endParaRPr lang="de-DE" sz="1600" i="1" dirty="0">
            <a:solidFill>
              <a:schemeClr val="tx1"/>
            </a:solidFill>
          </a:endParaRPr>
        </a:p>
      </dgm:t>
    </dgm:pt>
    <dgm:pt modelId="{D0C5EB3F-E541-4C09-BC9F-34F73149DA34}" type="parTrans" cxnId="{4A580768-50CE-420D-B0B4-11A6F60F4CE3}">
      <dgm:prSet/>
      <dgm:spPr/>
      <dgm:t>
        <a:bodyPr/>
        <a:lstStyle/>
        <a:p>
          <a:endParaRPr lang="de-DE"/>
        </a:p>
      </dgm:t>
    </dgm:pt>
    <dgm:pt modelId="{DDC59161-99B1-4B6E-9306-0182E7701A6C}" type="sibTrans" cxnId="{4A580768-50CE-420D-B0B4-11A6F60F4CE3}">
      <dgm:prSet/>
      <dgm:spPr/>
      <dgm:t>
        <a:bodyPr/>
        <a:lstStyle/>
        <a:p>
          <a:endParaRPr lang="de-DE"/>
        </a:p>
      </dgm:t>
    </dgm:pt>
    <dgm:pt modelId="{32CCF96E-7AE8-4BE8-BBD8-3E66467708D4}">
      <dgm:prSet custT="1"/>
      <dgm:spPr>
        <a:solidFill>
          <a:schemeClr val="accent1">
            <a:lumMod val="20000"/>
            <a:lumOff val="80000"/>
          </a:schemeClr>
        </a:solidFill>
      </dgm:spPr>
      <dgm:t>
        <a:bodyPr/>
        <a:lstStyle/>
        <a:p>
          <a:pPr rtl="0"/>
          <a:r>
            <a:rPr lang="de-DE" sz="1600" i="1" dirty="0">
              <a:solidFill>
                <a:schemeClr val="tx1"/>
              </a:solidFill>
            </a:rPr>
            <a:t>freiwillige einstündige</a:t>
          </a:r>
          <a:r>
            <a:rPr lang="de-DE" sz="1600" dirty="0">
              <a:solidFill>
                <a:schemeClr val="tx1"/>
              </a:solidFill>
            </a:rPr>
            <a:t> Unterrichtseinheiten</a:t>
          </a:r>
          <a:endParaRPr lang="de-DE" sz="1600" i="1" dirty="0">
            <a:solidFill>
              <a:schemeClr val="tx1"/>
            </a:solidFill>
          </a:endParaRPr>
        </a:p>
      </dgm:t>
    </dgm:pt>
    <dgm:pt modelId="{3D04AA2F-9369-49BD-9DCE-E4E36CBB0430}" type="parTrans" cxnId="{E016852C-F04B-4F69-85BE-08427832270D}">
      <dgm:prSet/>
      <dgm:spPr/>
      <dgm:t>
        <a:bodyPr/>
        <a:lstStyle/>
        <a:p>
          <a:endParaRPr lang="de-DE"/>
        </a:p>
      </dgm:t>
    </dgm:pt>
    <dgm:pt modelId="{9F16929A-C773-4460-9E3A-57C42BF70859}" type="sibTrans" cxnId="{E016852C-F04B-4F69-85BE-08427832270D}">
      <dgm:prSet/>
      <dgm:spPr/>
      <dgm:t>
        <a:bodyPr/>
        <a:lstStyle/>
        <a:p>
          <a:endParaRPr lang="de-DE"/>
        </a:p>
      </dgm:t>
    </dgm:pt>
    <dgm:pt modelId="{69970EAA-236F-4AB2-B313-5DA4C5E7AC7E}">
      <dgm:prSet custT="1"/>
      <dgm:spPr>
        <a:solidFill>
          <a:schemeClr val="accent1">
            <a:lumMod val="20000"/>
            <a:lumOff val="80000"/>
          </a:schemeClr>
        </a:solidFill>
      </dgm:spPr>
      <dgm:t>
        <a:bodyPr/>
        <a:lstStyle/>
        <a:p>
          <a:pPr rtl="0"/>
          <a:r>
            <a:rPr lang="de-DE" sz="1600" i="1" dirty="0">
              <a:solidFill>
                <a:schemeClr val="tx1"/>
              </a:solidFill>
            </a:rPr>
            <a:t>keine</a:t>
          </a:r>
          <a:r>
            <a:rPr lang="de-DE" sz="1600" i="0" dirty="0">
              <a:solidFill>
                <a:schemeClr val="tx1"/>
              </a:solidFill>
            </a:rPr>
            <a:t> Halbjahresleistungen</a:t>
          </a:r>
        </a:p>
      </dgm:t>
    </dgm:pt>
    <dgm:pt modelId="{CEA8C025-FC8C-40AD-B0C2-6DFA6EBC1783}" type="parTrans" cxnId="{DD430295-8979-409F-9DDA-64D5A4435964}">
      <dgm:prSet/>
      <dgm:spPr/>
      <dgm:t>
        <a:bodyPr/>
        <a:lstStyle/>
        <a:p>
          <a:endParaRPr lang="de-DE"/>
        </a:p>
      </dgm:t>
    </dgm:pt>
    <dgm:pt modelId="{39C6372F-0EF9-4BAE-B4C5-1B2B96ED27F9}" type="sibTrans" cxnId="{DD430295-8979-409F-9DDA-64D5A4435964}">
      <dgm:prSet/>
      <dgm:spPr/>
      <dgm:t>
        <a:bodyPr/>
        <a:lstStyle/>
        <a:p>
          <a:endParaRPr lang="de-DE"/>
        </a:p>
      </dgm:t>
    </dgm:pt>
    <dgm:pt modelId="{6B0ACFB2-BC42-47A2-B575-2F5CF79B9205}">
      <dgm:prSet custT="1"/>
      <dgm:spPr>
        <a:solidFill>
          <a:schemeClr val="accent1">
            <a:lumMod val="20000"/>
            <a:lumOff val="80000"/>
          </a:schemeClr>
        </a:solidFill>
      </dgm:spPr>
      <dgm:t>
        <a:bodyPr/>
        <a:lstStyle/>
        <a:p>
          <a:pPr rtl="0"/>
          <a:r>
            <a:rPr lang="de-DE" sz="1600" i="1" dirty="0">
              <a:solidFill>
                <a:schemeClr val="tx1"/>
              </a:solidFill>
            </a:rPr>
            <a:t>keine </a:t>
          </a:r>
          <a:r>
            <a:rPr lang="de-DE" sz="1600" i="0" dirty="0">
              <a:solidFill>
                <a:schemeClr val="tx1"/>
              </a:solidFill>
            </a:rPr>
            <a:t>Leistungsnachweise</a:t>
          </a:r>
          <a:endParaRPr lang="de-DE" sz="1600" i="1" dirty="0">
            <a:solidFill>
              <a:schemeClr val="tx1"/>
            </a:solidFill>
          </a:endParaRPr>
        </a:p>
      </dgm:t>
    </dgm:pt>
    <dgm:pt modelId="{1BE21A46-1986-46A9-9709-73B01448D048}" type="parTrans" cxnId="{E6369E91-FC62-4CD8-A7BB-99DAF46C12DA}">
      <dgm:prSet/>
      <dgm:spPr/>
      <dgm:t>
        <a:bodyPr/>
        <a:lstStyle/>
        <a:p>
          <a:endParaRPr lang="de-DE"/>
        </a:p>
      </dgm:t>
    </dgm:pt>
    <dgm:pt modelId="{77F238A5-6AA8-4EBE-84DD-2AA7912729DB}" type="sibTrans" cxnId="{E6369E91-FC62-4CD8-A7BB-99DAF46C12DA}">
      <dgm:prSet/>
      <dgm:spPr/>
      <dgm:t>
        <a:bodyPr/>
        <a:lstStyle/>
        <a:p>
          <a:endParaRPr lang="de-DE"/>
        </a:p>
      </dgm:t>
    </dgm:pt>
    <dgm:pt modelId="{AE58C1ED-1E9A-4362-AEDE-20C6090F8146}">
      <dgm:prSet custT="1"/>
      <dgm:spPr>
        <a:solidFill>
          <a:schemeClr val="accent1">
            <a:lumMod val="20000"/>
            <a:lumOff val="80000"/>
          </a:schemeClr>
        </a:solidFill>
      </dgm:spPr>
      <dgm:t>
        <a:bodyPr/>
        <a:lstStyle/>
        <a:p>
          <a:pPr rtl="0"/>
          <a:r>
            <a:rPr lang="de-DE" sz="1600" i="0">
              <a:solidFill>
                <a:schemeClr val="tx1"/>
              </a:solidFill>
            </a:rPr>
            <a:t>insbesondere </a:t>
          </a:r>
          <a:r>
            <a:rPr lang="de-DE" sz="1600" i="0" dirty="0">
              <a:solidFill>
                <a:schemeClr val="tx1"/>
              </a:solidFill>
            </a:rPr>
            <a:t>für </a:t>
          </a:r>
          <a:r>
            <a:rPr lang="de-DE" sz="1600" i="1" dirty="0">
              <a:solidFill>
                <a:schemeClr val="tx1"/>
              </a:solidFill>
            </a:rPr>
            <a:t>leistungsschwächere </a:t>
          </a:r>
          <a:r>
            <a:rPr lang="de-DE" sz="1600" i="0" dirty="0">
              <a:solidFill>
                <a:schemeClr val="tx1"/>
              </a:solidFill>
            </a:rPr>
            <a:t>Schülerinnen und Schüler</a:t>
          </a:r>
          <a:endParaRPr lang="de-DE" sz="1600" i="1" dirty="0">
            <a:solidFill>
              <a:schemeClr val="tx1"/>
            </a:solidFill>
          </a:endParaRPr>
        </a:p>
      </dgm:t>
    </dgm:pt>
    <dgm:pt modelId="{5751E5A4-A097-4B62-B9EE-8EAEBD32FC95}" type="parTrans" cxnId="{107459D2-6665-4121-9B4F-8EDEB1AA7548}">
      <dgm:prSet/>
      <dgm:spPr/>
      <dgm:t>
        <a:bodyPr/>
        <a:lstStyle/>
        <a:p>
          <a:endParaRPr lang="de-DE"/>
        </a:p>
      </dgm:t>
    </dgm:pt>
    <dgm:pt modelId="{6AA9329E-72CA-45B1-8F58-D99C9D244D6A}" type="sibTrans" cxnId="{107459D2-6665-4121-9B4F-8EDEB1AA7548}">
      <dgm:prSet/>
      <dgm:spPr/>
      <dgm:t>
        <a:bodyPr/>
        <a:lstStyle/>
        <a:p>
          <a:endParaRPr lang="de-DE"/>
        </a:p>
      </dgm:t>
    </dgm:pt>
    <dgm:pt modelId="{3DB49997-1491-4897-BD2E-4800DC9A7A6C}" type="pres">
      <dgm:prSet presAssocID="{E8A0F30A-4B47-4D1F-95E7-854EBD1ED1C2}" presName="diagram" presStyleCnt="0">
        <dgm:presLayoutVars>
          <dgm:dir/>
          <dgm:resizeHandles val="exact"/>
        </dgm:presLayoutVars>
      </dgm:prSet>
      <dgm:spPr/>
    </dgm:pt>
    <dgm:pt modelId="{ECC0D953-7BF2-47D1-930B-D5822AD209E5}" type="pres">
      <dgm:prSet presAssocID="{32CCF96E-7AE8-4BE8-BBD8-3E66467708D4}" presName="node" presStyleLbl="node1" presStyleIdx="0" presStyleCnt="6">
        <dgm:presLayoutVars>
          <dgm:bulletEnabled val="1"/>
        </dgm:presLayoutVars>
      </dgm:prSet>
      <dgm:spPr/>
    </dgm:pt>
    <dgm:pt modelId="{DC35BC1C-773F-426D-91ED-5B826A1BB232}" type="pres">
      <dgm:prSet presAssocID="{9F16929A-C773-4460-9E3A-57C42BF70859}" presName="sibTrans" presStyleCnt="0"/>
      <dgm:spPr/>
    </dgm:pt>
    <dgm:pt modelId="{11F3B5FA-682D-4943-9B6D-A029BB0F5631}" type="pres">
      <dgm:prSet presAssocID="{BAFA3A00-90EC-4EEC-B6BE-70C278801C2B}" presName="node" presStyleLbl="node1" presStyleIdx="1" presStyleCnt="6">
        <dgm:presLayoutVars>
          <dgm:bulletEnabled val="1"/>
        </dgm:presLayoutVars>
      </dgm:prSet>
      <dgm:spPr/>
    </dgm:pt>
    <dgm:pt modelId="{5EB4DC81-82BC-40D5-9E1F-5724B2953828}" type="pres">
      <dgm:prSet presAssocID="{01EFCAC8-EFE6-4B24-90BD-B5E5363E7590}" presName="sibTrans" presStyleCnt="0"/>
      <dgm:spPr/>
    </dgm:pt>
    <dgm:pt modelId="{1220CB0B-7C7F-4B55-B4BA-C95B861EB655}" type="pres">
      <dgm:prSet presAssocID="{AE58C1ED-1E9A-4362-AEDE-20C6090F8146}" presName="node" presStyleLbl="node1" presStyleIdx="2" presStyleCnt="6">
        <dgm:presLayoutVars>
          <dgm:bulletEnabled val="1"/>
        </dgm:presLayoutVars>
      </dgm:prSet>
      <dgm:spPr/>
    </dgm:pt>
    <dgm:pt modelId="{93FCA31C-979F-446D-B4B9-3530D6760136}" type="pres">
      <dgm:prSet presAssocID="{6AA9329E-72CA-45B1-8F58-D99C9D244D6A}" presName="sibTrans" presStyleCnt="0"/>
      <dgm:spPr/>
    </dgm:pt>
    <dgm:pt modelId="{D39C5C69-8C5B-47D5-9DF4-D252C1664CF6}" type="pres">
      <dgm:prSet presAssocID="{DC6622F3-9833-490B-A47C-0AAFE78EF90A}" presName="node" presStyleLbl="node1" presStyleIdx="3" presStyleCnt="6">
        <dgm:presLayoutVars>
          <dgm:bulletEnabled val="1"/>
        </dgm:presLayoutVars>
      </dgm:prSet>
      <dgm:spPr/>
    </dgm:pt>
    <dgm:pt modelId="{9254F6E6-8A2F-4BF0-88D8-7EDEB76E4AD8}" type="pres">
      <dgm:prSet presAssocID="{DDC59161-99B1-4B6E-9306-0182E7701A6C}" presName="sibTrans" presStyleCnt="0"/>
      <dgm:spPr/>
    </dgm:pt>
    <dgm:pt modelId="{4BE867F1-25EC-41FD-BEB7-CBB4B1A1A9ED}" type="pres">
      <dgm:prSet presAssocID="{6B0ACFB2-BC42-47A2-B575-2F5CF79B9205}" presName="node" presStyleLbl="node1" presStyleIdx="4" presStyleCnt="6" custLinFactNeighborY="620">
        <dgm:presLayoutVars>
          <dgm:bulletEnabled val="1"/>
        </dgm:presLayoutVars>
      </dgm:prSet>
      <dgm:spPr/>
    </dgm:pt>
    <dgm:pt modelId="{31E8DDBA-EF62-448E-834E-6C73EE660B56}" type="pres">
      <dgm:prSet presAssocID="{77F238A5-6AA8-4EBE-84DD-2AA7912729DB}" presName="sibTrans" presStyleCnt="0"/>
      <dgm:spPr/>
    </dgm:pt>
    <dgm:pt modelId="{0E8BD0EA-DA53-4AA4-BD9F-431F3E24A3E3}" type="pres">
      <dgm:prSet presAssocID="{69970EAA-236F-4AB2-B313-5DA4C5E7AC7E}" presName="node" presStyleLbl="node1" presStyleIdx="5" presStyleCnt="6">
        <dgm:presLayoutVars>
          <dgm:bulletEnabled val="1"/>
        </dgm:presLayoutVars>
      </dgm:prSet>
      <dgm:spPr/>
    </dgm:pt>
  </dgm:ptLst>
  <dgm:cxnLst>
    <dgm:cxn modelId="{E016852C-F04B-4F69-85BE-08427832270D}" srcId="{E8A0F30A-4B47-4D1F-95E7-854EBD1ED1C2}" destId="{32CCF96E-7AE8-4BE8-BBD8-3E66467708D4}" srcOrd="0" destOrd="0" parTransId="{3D04AA2F-9369-49BD-9DCE-E4E36CBB0430}" sibTransId="{9F16929A-C773-4460-9E3A-57C42BF70859}"/>
    <dgm:cxn modelId="{4A580768-50CE-420D-B0B4-11A6F60F4CE3}" srcId="{E8A0F30A-4B47-4D1F-95E7-854EBD1ED1C2}" destId="{DC6622F3-9833-490B-A47C-0AAFE78EF90A}" srcOrd="3" destOrd="0" parTransId="{D0C5EB3F-E541-4C09-BC9F-34F73149DA34}" sibTransId="{DDC59161-99B1-4B6E-9306-0182E7701A6C}"/>
    <dgm:cxn modelId="{23A5804B-A66F-4B02-B77B-5229CF20BCE3}" type="presOf" srcId="{DC6622F3-9833-490B-A47C-0AAFE78EF90A}" destId="{D39C5C69-8C5B-47D5-9DF4-D252C1664CF6}" srcOrd="0" destOrd="0" presId="urn:microsoft.com/office/officeart/2005/8/layout/default"/>
    <dgm:cxn modelId="{3A8FA374-4AD0-4CC4-97B9-C545552F142D}" type="presOf" srcId="{6B0ACFB2-BC42-47A2-B575-2F5CF79B9205}" destId="{4BE867F1-25EC-41FD-BEB7-CBB4B1A1A9ED}" srcOrd="0" destOrd="0" presId="urn:microsoft.com/office/officeart/2005/8/layout/default"/>
    <dgm:cxn modelId="{E278EB7A-504B-4F9D-A603-6281E4A32393}" type="presOf" srcId="{E8A0F30A-4B47-4D1F-95E7-854EBD1ED1C2}" destId="{3DB49997-1491-4897-BD2E-4800DC9A7A6C}" srcOrd="0" destOrd="0" presId="urn:microsoft.com/office/officeart/2005/8/layout/default"/>
    <dgm:cxn modelId="{E6369E91-FC62-4CD8-A7BB-99DAF46C12DA}" srcId="{E8A0F30A-4B47-4D1F-95E7-854EBD1ED1C2}" destId="{6B0ACFB2-BC42-47A2-B575-2F5CF79B9205}" srcOrd="4" destOrd="0" parTransId="{1BE21A46-1986-46A9-9709-73B01448D048}" sibTransId="{77F238A5-6AA8-4EBE-84DD-2AA7912729DB}"/>
    <dgm:cxn modelId="{DD430295-8979-409F-9DDA-64D5A4435964}" srcId="{E8A0F30A-4B47-4D1F-95E7-854EBD1ED1C2}" destId="{69970EAA-236F-4AB2-B313-5DA4C5E7AC7E}" srcOrd="5" destOrd="0" parTransId="{CEA8C025-FC8C-40AD-B0C2-6DFA6EBC1783}" sibTransId="{39C6372F-0EF9-4BAE-B4C5-1B2B96ED27F9}"/>
    <dgm:cxn modelId="{7B740E97-C120-46AC-82B8-413931679DE2}" type="presOf" srcId="{32CCF96E-7AE8-4BE8-BBD8-3E66467708D4}" destId="{ECC0D953-7BF2-47D1-930B-D5822AD209E5}" srcOrd="0" destOrd="0" presId="urn:microsoft.com/office/officeart/2005/8/layout/default"/>
    <dgm:cxn modelId="{8110EEB1-3616-4572-AE37-619B1609854A}" type="presOf" srcId="{69970EAA-236F-4AB2-B313-5DA4C5E7AC7E}" destId="{0E8BD0EA-DA53-4AA4-BD9F-431F3E24A3E3}" srcOrd="0" destOrd="0" presId="urn:microsoft.com/office/officeart/2005/8/layout/default"/>
    <dgm:cxn modelId="{D21665C0-47BC-423F-9F38-C68E8E2ADAE6}" type="presOf" srcId="{BAFA3A00-90EC-4EEC-B6BE-70C278801C2B}" destId="{11F3B5FA-682D-4943-9B6D-A029BB0F5631}" srcOrd="0" destOrd="0" presId="urn:microsoft.com/office/officeart/2005/8/layout/default"/>
    <dgm:cxn modelId="{E966BCD1-E25C-47EE-A2BC-353BE09FCF6B}" type="presOf" srcId="{AE58C1ED-1E9A-4362-AEDE-20C6090F8146}" destId="{1220CB0B-7C7F-4B55-B4BA-C95B861EB655}" srcOrd="0" destOrd="0" presId="urn:microsoft.com/office/officeart/2005/8/layout/default"/>
    <dgm:cxn modelId="{107459D2-6665-4121-9B4F-8EDEB1AA7548}" srcId="{E8A0F30A-4B47-4D1F-95E7-854EBD1ED1C2}" destId="{AE58C1ED-1E9A-4362-AEDE-20C6090F8146}" srcOrd="2" destOrd="0" parTransId="{5751E5A4-A097-4B62-B9EE-8EAEBD32FC95}" sibTransId="{6AA9329E-72CA-45B1-8F58-D99C9D244D6A}"/>
    <dgm:cxn modelId="{E2822BEE-4474-4A1E-82EE-4A316CA53A92}" srcId="{E8A0F30A-4B47-4D1F-95E7-854EBD1ED1C2}" destId="{BAFA3A00-90EC-4EEC-B6BE-70C278801C2B}" srcOrd="1" destOrd="0" parTransId="{D05BE3E3-C4EC-42EC-A180-0152AF157025}" sibTransId="{01EFCAC8-EFE6-4B24-90BD-B5E5363E7590}"/>
    <dgm:cxn modelId="{D9479100-15D1-4986-AF7F-B795BA5A1948}" type="presParOf" srcId="{3DB49997-1491-4897-BD2E-4800DC9A7A6C}" destId="{ECC0D953-7BF2-47D1-930B-D5822AD209E5}" srcOrd="0" destOrd="0" presId="urn:microsoft.com/office/officeart/2005/8/layout/default"/>
    <dgm:cxn modelId="{96C50AAD-3478-4B86-A2CC-780ECD69E152}" type="presParOf" srcId="{3DB49997-1491-4897-BD2E-4800DC9A7A6C}" destId="{DC35BC1C-773F-426D-91ED-5B826A1BB232}" srcOrd="1" destOrd="0" presId="urn:microsoft.com/office/officeart/2005/8/layout/default"/>
    <dgm:cxn modelId="{3818A1A0-5FBF-4A4C-9B68-E93DC1A927D1}" type="presParOf" srcId="{3DB49997-1491-4897-BD2E-4800DC9A7A6C}" destId="{11F3B5FA-682D-4943-9B6D-A029BB0F5631}" srcOrd="2" destOrd="0" presId="urn:microsoft.com/office/officeart/2005/8/layout/default"/>
    <dgm:cxn modelId="{B01DB322-0960-4D28-8F10-20DFFCCCB621}" type="presParOf" srcId="{3DB49997-1491-4897-BD2E-4800DC9A7A6C}" destId="{5EB4DC81-82BC-40D5-9E1F-5724B2953828}" srcOrd="3" destOrd="0" presId="urn:microsoft.com/office/officeart/2005/8/layout/default"/>
    <dgm:cxn modelId="{3B182D50-C2A0-4E1E-A700-82E07A35F644}" type="presParOf" srcId="{3DB49997-1491-4897-BD2E-4800DC9A7A6C}" destId="{1220CB0B-7C7F-4B55-B4BA-C95B861EB655}" srcOrd="4" destOrd="0" presId="urn:microsoft.com/office/officeart/2005/8/layout/default"/>
    <dgm:cxn modelId="{1A98E044-6C01-4316-80FE-971A0FE76033}" type="presParOf" srcId="{3DB49997-1491-4897-BD2E-4800DC9A7A6C}" destId="{93FCA31C-979F-446D-B4B9-3530D6760136}" srcOrd="5" destOrd="0" presId="urn:microsoft.com/office/officeart/2005/8/layout/default"/>
    <dgm:cxn modelId="{F0970238-1C90-4E54-BEC0-2BCD97FC9CB4}" type="presParOf" srcId="{3DB49997-1491-4897-BD2E-4800DC9A7A6C}" destId="{D39C5C69-8C5B-47D5-9DF4-D252C1664CF6}" srcOrd="6" destOrd="0" presId="urn:microsoft.com/office/officeart/2005/8/layout/default"/>
    <dgm:cxn modelId="{62DB87AC-6A33-4364-8545-6E49DCEFEE7A}" type="presParOf" srcId="{3DB49997-1491-4897-BD2E-4800DC9A7A6C}" destId="{9254F6E6-8A2F-4BF0-88D8-7EDEB76E4AD8}" srcOrd="7" destOrd="0" presId="urn:microsoft.com/office/officeart/2005/8/layout/default"/>
    <dgm:cxn modelId="{EBBE52CA-3846-4E5E-AF40-01AC30B4B26B}" type="presParOf" srcId="{3DB49997-1491-4897-BD2E-4800DC9A7A6C}" destId="{4BE867F1-25EC-41FD-BEB7-CBB4B1A1A9ED}" srcOrd="8" destOrd="0" presId="urn:microsoft.com/office/officeart/2005/8/layout/default"/>
    <dgm:cxn modelId="{948D66EF-D079-429E-BD37-34E8EFCAF893}" type="presParOf" srcId="{3DB49997-1491-4897-BD2E-4800DC9A7A6C}" destId="{31E8DDBA-EF62-448E-834E-6C73EE660B56}" srcOrd="9" destOrd="0" presId="urn:microsoft.com/office/officeart/2005/8/layout/default"/>
    <dgm:cxn modelId="{C5C7594F-15F5-4D35-A41F-EF74ADAAF1B3}" type="presParOf" srcId="{3DB49997-1491-4897-BD2E-4800DC9A7A6C}" destId="{0E8BD0EA-DA53-4AA4-BD9F-431F3E24A3E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31D42-8768-4C4C-8D72-3C87CF34EB70}"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de-DE"/>
        </a:p>
      </dgm:t>
    </dgm:pt>
    <dgm:pt modelId="{5014EFE1-A9A0-478B-B4CA-8DC621EFFEE4}">
      <dgm:prSet/>
      <dgm:spPr/>
      <dgm:t>
        <a:bodyPr/>
        <a:lstStyle/>
        <a:p>
          <a:pPr algn="l"/>
          <a:r>
            <a:rPr lang="de-DE" dirty="0"/>
            <a:t>Berufserkundung</a:t>
          </a:r>
        </a:p>
      </dgm:t>
    </dgm:pt>
    <dgm:pt modelId="{A40AA559-0687-4997-96E5-81BF76EAC966}" type="parTrans" cxnId="{15E1CB50-3AF7-4AE1-A7C4-A7CBB0F3B06F}">
      <dgm:prSet/>
      <dgm:spPr/>
      <dgm:t>
        <a:bodyPr/>
        <a:lstStyle/>
        <a:p>
          <a:pPr algn="l"/>
          <a:endParaRPr lang="de-DE"/>
        </a:p>
      </dgm:t>
    </dgm:pt>
    <dgm:pt modelId="{E9FCBDAD-E00D-43CD-90FA-52011CB9B195}" type="sibTrans" cxnId="{15E1CB50-3AF7-4AE1-A7C4-A7CBB0F3B06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algn="l"/>
          <a:endParaRPr lang="de-DE"/>
        </a:p>
      </dgm:t>
      <dgm:extLst>
        <a:ext uri="{E40237B7-FDA0-4F09-8148-C483321AD2D9}">
          <dgm14:cNvPr xmlns:dgm14="http://schemas.microsoft.com/office/drawing/2010/diagram" id="0" name="" descr="Astronaut"/>
        </a:ext>
      </dgm:extLst>
    </dgm:pt>
    <dgm:pt modelId="{268D98B2-E632-472D-959E-BC9C9BD82C32}">
      <dgm:prSet/>
      <dgm:spPr/>
      <dgm:t>
        <a:bodyPr/>
        <a:lstStyle/>
        <a:p>
          <a:pPr algn="l"/>
          <a:r>
            <a:rPr lang="de-DE" dirty="0"/>
            <a:t>Selbsterkundung</a:t>
          </a:r>
        </a:p>
      </dgm:t>
    </dgm:pt>
    <dgm:pt modelId="{B31DEA17-F577-469C-AEE9-09F094CD0C54}" type="parTrans" cxnId="{0AE09E6A-AA91-4561-B920-170F1477D5A2}">
      <dgm:prSet/>
      <dgm:spPr/>
      <dgm:t>
        <a:bodyPr/>
        <a:lstStyle/>
        <a:p>
          <a:pPr algn="l"/>
          <a:endParaRPr lang="de-DE"/>
        </a:p>
      </dgm:t>
    </dgm:pt>
    <dgm:pt modelId="{8E89800F-F367-4EA7-BBB5-5768AD7AF67E}" type="sibTrans" cxnId="{0AE09E6A-AA91-4561-B920-170F1477D5A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pPr algn="l"/>
          <a:endParaRPr lang="de-DE"/>
        </a:p>
      </dgm:t>
      <dgm:extLst>
        <a:ext uri="{E40237B7-FDA0-4F09-8148-C483321AD2D9}">
          <dgm14:cNvPr xmlns:dgm14="http://schemas.microsoft.com/office/drawing/2010/diagram" id="0" name="" descr="Kopf mit Zahnrädern"/>
        </a:ext>
      </dgm:extLst>
    </dgm:pt>
    <dgm:pt modelId="{1F331DF6-7733-42F5-9FC8-9B9EFDA77868}">
      <dgm:prSet custT="1"/>
      <dgm:spPr/>
      <dgm:t>
        <a:bodyPr/>
        <a:lstStyle/>
        <a:p>
          <a:pPr algn="r">
            <a:spcAft>
              <a:spcPts val="0"/>
            </a:spcAft>
          </a:pPr>
          <a:r>
            <a:rPr lang="de-DE" sz="2200" b="0" dirty="0"/>
            <a:t>Studienerkundung</a:t>
          </a:r>
        </a:p>
        <a:p>
          <a:pPr algn="r">
            <a:spcAft>
              <a:spcPts val="0"/>
            </a:spcAft>
          </a:pPr>
          <a:r>
            <a:rPr lang="de-DE" sz="1200" b="0" i="0" dirty="0"/>
            <a:t>(im W-Seminar)</a:t>
          </a:r>
          <a:endParaRPr lang="de-DE" sz="1200" i="0" dirty="0"/>
        </a:p>
      </dgm:t>
    </dgm:pt>
    <dgm:pt modelId="{83DFBEFE-357C-45EE-944F-A6B33B2EA62A}" type="parTrans" cxnId="{A8363515-CD46-4B26-BEEB-CF8F614321F7}">
      <dgm:prSet/>
      <dgm:spPr/>
      <dgm:t>
        <a:bodyPr/>
        <a:lstStyle/>
        <a:p>
          <a:pPr algn="l"/>
          <a:endParaRPr lang="de-DE"/>
        </a:p>
      </dgm:t>
    </dgm:pt>
    <dgm:pt modelId="{BF41A810-2E65-43BC-86EB-19F8C61DABCC}" type="sibTrans" cxnId="{A8363515-CD46-4B26-BEEB-CF8F614321F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pPr algn="l"/>
          <a:endParaRPr lang="de-DE"/>
        </a:p>
      </dgm:t>
      <dgm:extLst>
        <a:ext uri="{E40237B7-FDA0-4F09-8148-C483321AD2D9}">
          <dgm14:cNvPr xmlns:dgm14="http://schemas.microsoft.com/office/drawing/2010/diagram" id="0" name="" descr="Klassenzimmer"/>
        </a:ext>
      </dgm:extLst>
    </dgm:pt>
    <dgm:pt modelId="{C900EA9A-25F4-4EB7-A8AF-D37AF2C2E226}">
      <dgm:prSet/>
      <dgm:spPr/>
      <dgm:t>
        <a:bodyPr/>
        <a:lstStyle/>
        <a:p>
          <a:pPr algn="l"/>
          <a:r>
            <a:rPr lang="de-DE" dirty="0"/>
            <a:t>Bewerbung</a:t>
          </a:r>
        </a:p>
      </dgm:t>
    </dgm:pt>
    <dgm:pt modelId="{B92EB27F-CEBB-4893-B991-E0ABB1C76E22}" type="parTrans" cxnId="{C40E1671-370E-4539-9CD1-485F5561F58A}">
      <dgm:prSet/>
      <dgm:spPr/>
      <dgm:t>
        <a:bodyPr/>
        <a:lstStyle/>
        <a:p>
          <a:pPr algn="l"/>
          <a:endParaRPr lang="de-DE"/>
        </a:p>
      </dgm:t>
    </dgm:pt>
    <dgm:pt modelId="{5FA56B80-E3E2-4DAF-AFFC-E21603C1C0BE}" type="sibTrans" cxnId="{C40E1671-370E-4539-9CD1-485F5561F58A}">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pPr algn="l"/>
          <a:endParaRPr lang="de-DE"/>
        </a:p>
      </dgm:t>
      <dgm:extLst>
        <a:ext uri="{E40237B7-FDA0-4F09-8148-C483321AD2D9}">
          <dgm14:cNvPr xmlns:dgm14="http://schemas.microsoft.com/office/drawing/2010/diagram" id="0" name="" descr="Geschlossenes Buch"/>
        </a:ext>
      </dgm:extLst>
    </dgm:pt>
    <dgm:pt modelId="{9D7C9801-FF94-423E-B473-26E11185DD34}">
      <dgm:prSet custT="1"/>
      <dgm:spPr/>
      <dgm:t>
        <a:bodyPr/>
        <a:lstStyle/>
        <a:p>
          <a:pPr algn="r"/>
          <a:r>
            <a:rPr lang="de-DE" sz="2200" dirty="0"/>
            <a:t>Reflexion</a:t>
          </a:r>
        </a:p>
      </dgm:t>
    </dgm:pt>
    <dgm:pt modelId="{537678E7-5B9C-473E-A32F-507A4DC1928E}" type="parTrans" cxnId="{934927C0-F472-4F42-B478-42D98DD0816C}">
      <dgm:prSet/>
      <dgm:spPr/>
      <dgm:t>
        <a:bodyPr/>
        <a:lstStyle/>
        <a:p>
          <a:pPr algn="l"/>
          <a:endParaRPr lang="de-DE"/>
        </a:p>
      </dgm:t>
    </dgm:pt>
    <dgm:pt modelId="{1720373D-5AF6-4D32-91A2-C1E9F5800F41}" type="sibTrans" cxnId="{934927C0-F472-4F42-B478-42D98DD0816C}">
      <dgm:prSet/>
      <dgm:spPr>
        <a:blipFill>
          <a:blip xmlns:r="http://schemas.openxmlformats.org/officeDocument/2006/relationships" r:embed="rId5"/>
          <a:srcRect/>
          <a:stretch>
            <a:fillRect/>
          </a:stretch>
        </a:blipFill>
      </dgm:spPr>
      <dgm:t>
        <a:bodyPr/>
        <a:lstStyle/>
        <a:p>
          <a:pPr algn="l"/>
          <a:endParaRPr lang="de-DE"/>
        </a:p>
      </dgm:t>
      <dgm:extLst>
        <a:ext uri="{E40237B7-FDA0-4F09-8148-C483321AD2D9}">
          <dgm14:cNvPr xmlns:dgm14="http://schemas.microsoft.com/office/drawing/2010/diagram" id="0" name="" descr="Person mit Idee"/>
        </a:ext>
      </dgm:extLst>
    </dgm:pt>
    <dgm:pt modelId="{9804B080-AA5E-4191-9DBE-74B201E94CC0}" type="pres">
      <dgm:prSet presAssocID="{0BD31D42-8768-4C4C-8D72-3C87CF34EB70}" presName="Name0" presStyleCnt="0">
        <dgm:presLayoutVars>
          <dgm:chMax val="8"/>
          <dgm:chPref val="8"/>
          <dgm:dir/>
        </dgm:presLayoutVars>
      </dgm:prSet>
      <dgm:spPr/>
    </dgm:pt>
    <dgm:pt modelId="{D7592CB6-5CAA-484C-A7C6-FCCB5F714DE4}" type="pres">
      <dgm:prSet presAssocID="{268D98B2-E632-472D-959E-BC9C9BD82C32}" presName="parent_text_1" presStyleLbl="revTx" presStyleIdx="0" presStyleCnt="5" custLinFactY="100000" custLinFactNeighborX="70678" custLinFactNeighborY="141248">
        <dgm:presLayoutVars>
          <dgm:chMax val="0"/>
          <dgm:chPref val="0"/>
          <dgm:bulletEnabled val="1"/>
        </dgm:presLayoutVars>
      </dgm:prSet>
      <dgm:spPr/>
    </dgm:pt>
    <dgm:pt modelId="{55C130B1-D96D-43E7-85F8-1F1C3654474A}" type="pres">
      <dgm:prSet presAssocID="{268D98B2-E632-472D-959E-BC9C9BD82C32}" presName="image_accent_1" presStyleCnt="0"/>
      <dgm:spPr/>
    </dgm:pt>
    <dgm:pt modelId="{44C763AB-7717-4F5C-AAB0-3303B32EC1E4}" type="pres">
      <dgm:prSet presAssocID="{268D98B2-E632-472D-959E-BC9C9BD82C32}" presName="imageAccentRepeatNode" presStyleLbl="alignNode1" presStyleIdx="0" presStyleCnt="9" custScaleX="51414" custScaleY="50176" custLinFactX="25591" custLinFactNeighborX="100000" custLinFactNeighborY="21839"/>
      <dgm:spPr>
        <a:solidFill>
          <a:schemeClr val="accent1">
            <a:lumMod val="40000"/>
            <a:lumOff val="60000"/>
          </a:schemeClr>
        </a:solidFill>
        <a:ln>
          <a:solidFill>
            <a:schemeClr val="accent1">
              <a:lumMod val="40000"/>
              <a:lumOff val="60000"/>
            </a:schemeClr>
          </a:solidFill>
        </a:ln>
      </dgm:spPr>
    </dgm:pt>
    <dgm:pt modelId="{B1755B6A-748E-4348-BA1A-7DB43BA3B0F3}" type="pres">
      <dgm:prSet presAssocID="{268D98B2-E632-472D-959E-BC9C9BD82C32}" presName="accent_1" presStyleLbl="alignNode1" presStyleIdx="1" presStyleCnt="9"/>
      <dgm:spPr>
        <a:solidFill>
          <a:schemeClr val="accent1">
            <a:lumMod val="40000"/>
            <a:lumOff val="60000"/>
          </a:schemeClr>
        </a:solidFill>
        <a:ln>
          <a:solidFill>
            <a:schemeClr val="accent1">
              <a:lumMod val="40000"/>
              <a:lumOff val="60000"/>
            </a:schemeClr>
          </a:solidFill>
        </a:ln>
      </dgm:spPr>
    </dgm:pt>
    <dgm:pt modelId="{BB5F3F7C-EB7B-45CD-8232-20C6798E0C74}" type="pres">
      <dgm:prSet presAssocID="{8E89800F-F367-4EA7-BBB5-5768AD7AF67E}" presName="image_1" presStyleCnt="0"/>
      <dgm:spPr/>
    </dgm:pt>
    <dgm:pt modelId="{6461A709-EB32-47A3-903B-2307CFF0DF03}" type="pres">
      <dgm:prSet presAssocID="{8E89800F-F367-4EA7-BBB5-5768AD7AF67E}" presName="imageRepeatNode" presStyleLbl="fgImgPlace1" presStyleIdx="0" presStyleCnt="5" custScaleX="49117" custScaleY="46823" custLinFactX="36422" custLinFactNeighborX="100000" custLinFactNeighborY="23742"/>
      <dgm:spPr/>
    </dgm:pt>
    <dgm:pt modelId="{D8D4D22A-924D-4DDE-85A2-71657C42A937}" type="pres">
      <dgm:prSet presAssocID="{5014EFE1-A9A0-478B-B4CA-8DC621EFFEE4}" presName="parent_text_2" presStyleLbl="revTx" presStyleIdx="1" presStyleCnt="5" custLinFactNeighborX="-12880" custLinFactNeighborY="-45322">
        <dgm:presLayoutVars>
          <dgm:chMax val="0"/>
          <dgm:chPref val="0"/>
          <dgm:bulletEnabled val="1"/>
        </dgm:presLayoutVars>
      </dgm:prSet>
      <dgm:spPr/>
    </dgm:pt>
    <dgm:pt modelId="{027030CF-C8E4-43E1-9ABD-DF0D2280AAB2}" type="pres">
      <dgm:prSet presAssocID="{5014EFE1-A9A0-478B-B4CA-8DC621EFFEE4}" presName="image_accent_2" presStyleCnt="0"/>
      <dgm:spPr/>
    </dgm:pt>
    <dgm:pt modelId="{8189BF13-541A-4844-9A65-17111E8338E3}" type="pres">
      <dgm:prSet presAssocID="{5014EFE1-A9A0-478B-B4CA-8DC621EFFEE4}" presName="imageAccentRepeatNode" presStyleLbl="alignNode1" presStyleIdx="2" presStyleCnt="9" custLinFactNeighborX="-36225" custLinFactNeighborY="-2070"/>
      <dgm:spPr>
        <a:solidFill>
          <a:schemeClr val="accent1">
            <a:lumMod val="40000"/>
            <a:lumOff val="60000"/>
          </a:schemeClr>
        </a:solidFill>
        <a:ln>
          <a:solidFill>
            <a:schemeClr val="accent1">
              <a:lumMod val="40000"/>
              <a:lumOff val="60000"/>
            </a:schemeClr>
          </a:solidFill>
        </a:ln>
      </dgm:spPr>
    </dgm:pt>
    <dgm:pt modelId="{E5AED472-430A-4FDA-AB0F-CCA4CEA1B6B4}" type="pres">
      <dgm:prSet presAssocID="{E9FCBDAD-E00D-43CD-90FA-52011CB9B195}" presName="image_2" presStyleCnt="0"/>
      <dgm:spPr/>
    </dgm:pt>
    <dgm:pt modelId="{15216251-6D75-4F0D-BE4C-6D3BCF78BD5E}" type="pres">
      <dgm:prSet presAssocID="{E9FCBDAD-E00D-43CD-90FA-52011CB9B195}" presName="imageRepeatNode" presStyleLbl="fgImgPlace1" presStyleIdx="1" presStyleCnt="5" custScaleX="97776" custScaleY="98873" custLinFactNeighborX="-41001" custLinFactNeighborY="-1616"/>
      <dgm:spPr/>
    </dgm:pt>
    <dgm:pt modelId="{EABB364B-F5B2-4411-956F-409FA5192756}" type="pres">
      <dgm:prSet presAssocID="{1F331DF6-7733-42F5-9FC8-9B9EFDA77868}" presName="image_accent_3" presStyleCnt="0"/>
      <dgm:spPr/>
    </dgm:pt>
    <dgm:pt modelId="{18AA1BA6-1989-4581-A9B7-65BBD6A3FBD8}" type="pres">
      <dgm:prSet presAssocID="{1F331DF6-7733-42F5-9FC8-9B9EFDA77868}" presName="imageAccentRepeatNode" presStyleLbl="alignNode1" presStyleIdx="3" presStyleCnt="9" custScaleX="81046" custScaleY="81871"/>
      <dgm:spPr>
        <a:solidFill>
          <a:schemeClr val="accent1">
            <a:lumMod val="40000"/>
            <a:lumOff val="60000"/>
          </a:schemeClr>
        </a:solidFill>
        <a:ln>
          <a:solidFill>
            <a:schemeClr val="accent1">
              <a:lumMod val="40000"/>
              <a:lumOff val="60000"/>
            </a:schemeClr>
          </a:solidFill>
        </a:ln>
      </dgm:spPr>
    </dgm:pt>
    <dgm:pt modelId="{7B523F99-0C40-4B26-8AD2-CCBCB582230C}" type="pres">
      <dgm:prSet presAssocID="{1F331DF6-7733-42F5-9FC8-9B9EFDA77868}" presName="parent_text_3" presStyleLbl="revTx" presStyleIdx="2" presStyleCnt="5" custScaleX="113113" custScaleY="56768" custLinFactX="-61639" custLinFactNeighborX="-100000" custLinFactNeighborY="4208">
        <dgm:presLayoutVars>
          <dgm:chMax val="0"/>
          <dgm:chPref val="0"/>
          <dgm:bulletEnabled val="1"/>
        </dgm:presLayoutVars>
      </dgm:prSet>
      <dgm:spPr/>
    </dgm:pt>
    <dgm:pt modelId="{59EECF4D-BCAE-4BFF-8B42-3740A86D3F23}" type="pres">
      <dgm:prSet presAssocID="{1F331DF6-7733-42F5-9FC8-9B9EFDA77868}" presName="accent_2" presStyleLbl="alignNode1" presStyleIdx="4" presStyleCnt="9"/>
      <dgm:spPr>
        <a:solidFill>
          <a:schemeClr val="accent1">
            <a:lumMod val="40000"/>
            <a:lumOff val="60000"/>
          </a:schemeClr>
        </a:solidFill>
        <a:ln>
          <a:solidFill>
            <a:schemeClr val="accent1">
              <a:lumMod val="40000"/>
              <a:lumOff val="60000"/>
            </a:schemeClr>
          </a:solidFill>
        </a:ln>
      </dgm:spPr>
    </dgm:pt>
    <dgm:pt modelId="{CD8B0944-873B-4CE3-8210-424EEF3ACFE6}" type="pres">
      <dgm:prSet presAssocID="{1F331DF6-7733-42F5-9FC8-9B9EFDA77868}" presName="accent_3" presStyleLbl="alignNode1" presStyleIdx="5" presStyleCnt="9"/>
      <dgm:spPr>
        <a:solidFill>
          <a:schemeClr val="accent1">
            <a:lumMod val="40000"/>
            <a:lumOff val="60000"/>
          </a:schemeClr>
        </a:solidFill>
        <a:ln>
          <a:solidFill>
            <a:schemeClr val="accent1">
              <a:lumMod val="40000"/>
              <a:lumOff val="60000"/>
            </a:schemeClr>
          </a:solidFill>
        </a:ln>
      </dgm:spPr>
    </dgm:pt>
    <dgm:pt modelId="{3D250FF1-6AFC-460E-BA55-A9F4EE92069E}" type="pres">
      <dgm:prSet presAssocID="{BF41A810-2E65-43BC-86EB-19F8C61DABCC}" presName="image_3" presStyleCnt="0"/>
      <dgm:spPr/>
    </dgm:pt>
    <dgm:pt modelId="{424E0776-7E6E-4FBE-A4EA-EC6EBC6523EA}" type="pres">
      <dgm:prSet presAssocID="{BF41A810-2E65-43BC-86EB-19F8C61DABCC}" presName="imageRepeatNode" presStyleLbl="fgImgPlace1" presStyleIdx="2" presStyleCnt="5" custScaleX="81351" custScaleY="80748" custLinFactNeighborY="1112"/>
      <dgm:spPr/>
    </dgm:pt>
    <dgm:pt modelId="{227F4495-AB35-4601-8FD0-632FA1F55DBE}" type="pres">
      <dgm:prSet presAssocID="{C900EA9A-25F4-4EB7-A8AF-D37AF2C2E226}" presName="image_accent_4" presStyleCnt="0"/>
      <dgm:spPr/>
    </dgm:pt>
    <dgm:pt modelId="{CA7648A6-A1B8-4E51-9A0A-DD121DD14BCD}" type="pres">
      <dgm:prSet presAssocID="{C900EA9A-25F4-4EB7-A8AF-D37AF2C2E226}" presName="imageAccentRepeatNode" presStyleLbl="alignNode1" presStyleIdx="6" presStyleCnt="9" custScaleX="109660" custScaleY="105069"/>
      <dgm:spPr>
        <a:solidFill>
          <a:schemeClr val="accent1">
            <a:lumMod val="40000"/>
            <a:lumOff val="60000"/>
          </a:schemeClr>
        </a:solidFill>
        <a:ln>
          <a:solidFill>
            <a:schemeClr val="accent1">
              <a:lumMod val="40000"/>
              <a:lumOff val="60000"/>
            </a:schemeClr>
          </a:solidFill>
        </a:ln>
      </dgm:spPr>
    </dgm:pt>
    <dgm:pt modelId="{858AC2ED-C0E1-4000-93AF-9F20B40F272F}" type="pres">
      <dgm:prSet presAssocID="{C900EA9A-25F4-4EB7-A8AF-D37AF2C2E226}" presName="parent_text_4" presStyleLbl="revTx" presStyleIdx="3" presStyleCnt="5" custLinFactNeighborX="-640" custLinFactNeighborY="8555">
        <dgm:presLayoutVars>
          <dgm:chMax val="0"/>
          <dgm:chPref val="0"/>
          <dgm:bulletEnabled val="1"/>
        </dgm:presLayoutVars>
      </dgm:prSet>
      <dgm:spPr/>
    </dgm:pt>
    <dgm:pt modelId="{A1FBDB2A-7ADE-43DB-8626-158C55FF11A8}" type="pres">
      <dgm:prSet presAssocID="{C900EA9A-25F4-4EB7-A8AF-D37AF2C2E226}" presName="accent_4" presStyleLbl="alignNode1" presStyleIdx="7" presStyleCnt="9" custLinFactX="-303486" custLinFactY="-167506" custLinFactNeighborX="-400000" custLinFactNeighborY="-200000"/>
      <dgm:spPr>
        <a:solidFill>
          <a:schemeClr val="accent1">
            <a:lumMod val="40000"/>
            <a:lumOff val="60000"/>
          </a:schemeClr>
        </a:solidFill>
        <a:ln>
          <a:solidFill>
            <a:schemeClr val="accent1">
              <a:lumMod val="40000"/>
              <a:lumOff val="60000"/>
            </a:schemeClr>
          </a:solidFill>
        </a:ln>
      </dgm:spPr>
    </dgm:pt>
    <dgm:pt modelId="{BD5F3040-A5C9-48A5-9E02-F3D4B99FFC33}" type="pres">
      <dgm:prSet presAssocID="{5FA56B80-E3E2-4DAF-AFFC-E21603C1C0BE}" presName="image_4" presStyleCnt="0"/>
      <dgm:spPr/>
    </dgm:pt>
    <dgm:pt modelId="{FD6524A7-49E2-4762-8556-92F41D1ADCF6}" type="pres">
      <dgm:prSet presAssocID="{5FA56B80-E3E2-4DAF-AFFC-E21603C1C0BE}" presName="imageRepeatNode" presStyleLbl="fgImgPlace1" presStyleIdx="3" presStyleCnt="5" custScaleX="108723" custScaleY="105539" custLinFactNeighborX="0"/>
      <dgm:spPr/>
    </dgm:pt>
    <dgm:pt modelId="{644BCAF4-EB45-43B3-B452-8C3841A1806B}" type="pres">
      <dgm:prSet presAssocID="{9D7C9801-FF94-423E-B473-26E11185DD34}" presName="image_accent_5" presStyleCnt="0"/>
      <dgm:spPr/>
    </dgm:pt>
    <dgm:pt modelId="{B6D7FAEA-13F6-444A-B0DA-633AE3EE7CC5}" type="pres">
      <dgm:prSet presAssocID="{9D7C9801-FF94-423E-B473-26E11185DD34}" presName="imageAccentRepeatNode" presStyleLbl="alignNode1" presStyleIdx="8" presStyleCnt="9" custScaleX="114630" custScaleY="109680"/>
      <dgm:spPr>
        <a:solidFill>
          <a:schemeClr val="accent1">
            <a:lumMod val="40000"/>
            <a:lumOff val="60000"/>
          </a:schemeClr>
        </a:solidFill>
        <a:ln>
          <a:solidFill>
            <a:schemeClr val="accent1">
              <a:lumMod val="40000"/>
              <a:lumOff val="60000"/>
            </a:schemeClr>
          </a:solidFill>
        </a:ln>
      </dgm:spPr>
    </dgm:pt>
    <dgm:pt modelId="{4C6BC761-5D63-470D-B0E7-454462B1BA41}" type="pres">
      <dgm:prSet presAssocID="{9D7C9801-FF94-423E-B473-26E11185DD34}" presName="parent_text_5" presStyleLbl="revTx" presStyleIdx="4" presStyleCnt="5" custScaleX="67237" custLinFactX="-24788" custLinFactNeighborX="-100000" custLinFactNeighborY="-8715">
        <dgm:presLayoutVars>
          <dgm:chMax val="0"/>
          <dgm:chPref val="0"/>
          <dgm:bulletEnabled val="1"/>
        </dgm:presLayoutVars>
      </dgm:prSet>
      <dgm:spPr/>
    </dgm:pt>
    <dgm:pt modelId="{CBB75D92-1978-4E05-85A7-9BBFAEB05E77}" type="pres">
      <dgm:prSet presAssocID="{1720373D-5AF6-4D32-91A2-C1E9F5800F41}" presName="image_5" presStyleCnt="0"/>
      <dgm:spPr/>
    </dgm:pt>
    <dgm:pt modelId="{836455E9-59C1-4F6D-B031-453BA491D6E7}" type="pres">
      <dgm:prSet presAssocID="{1720373D-5AF6-4D32-91A2-C1E9F5800F41}" presName="imageRepeatNode" presStyleLbl="fgImgPlace1" presStyleIdx="4" presStyleCnt="5" custScaleX="118553" custScaleY="109840" custLinFactNeighborX="884" custLinFactNeighborY="1733"/>
      <dgm:spPr/>
    </dgm:pt>
  </dgm:ptLst>
  <dgm:cxnLst>
    <dgm:cxn modelId="{A8363515-CD46-4B26-BEEB-CF8F614321F7}" srcId="{0BD31D42-8768-4C4C-8D72-3C87CF34EB70}" destId="{1F331DF6-7733-42F5-9FC8-9B9EFDA77868}" srcOrd="2" destOrd="0" parTransId="{83DFBEFE-357C-45EE-944F-A6B33B2EA62A}" sibTransId="{BF41A810-2E65-43BC-86EB-19F8C61DABCC}"/>
    <dgm:cxn modelId="{57709119-A2F0-4365-9A05-D8A6BA7908C7}" type="presOf" srcId="{9D7C9801-FF94-423E-B473-26E11185DD34}" destId="{4C6BC761-5D63-470D-B0E7-454462B1BA41}" srcOrd="0" destOrd="0" presId="urn:microsoft.com/office/officeart/2008/layout/BubblePictureList"/>
    <dgm:cxn modelId="{4A1C4C21-0A5D-4DC1-B4BD-9254533445EE}" type="presOf" srcId="{5014EFE1-A9A0-478B-B4CA-8DC621EFFEE4}" destId="{D8D4D22A-924D-4DDE-85A2-71657C42A937}" srcOrd="0" destOrd="0" presId="urn:microsoft.com/office/officeart/2008/layout/BubblePictureList"/>
    <dgm:cxn modelId="{88B3882F-9F33-4807-B413-B172E74F4B1E}" type="presOf" srcId="{268D98B2-E632-472D-959E-BC9C9BD82C32}" destId="{D7592CB6-5CAA-484C-A7C6-FCCB5F714DE4}" srcOrd="0" destOrd="0" presId="urn:microsoft.com/office/officeart/2008/layout/BubblePictureList"/>
    <dgm:cxn modelId="{6513C52F-6836-40B6-A780-D56C894FB05A}" type="presOf" srcId="{C900EA9A-25F4-4EB7-A8AF-D37AF2C2E226}" destId="{858AC2ED-C0E1-4000-93AF-9F20B40F272F}" srcOrd="0" destOrd="0" presId="urn:microsoft.com/office/officeart/2008/layout/BubblePictureList"/>
    <dgm:cxn modelId="{3211FF40-2998-4A2F-BA2E-CC044A94F9C6}" type="presOf" srcId="{BF41A810-2E65-43BC-86EB-19F8C61DABCC}" destId="{424E0776-7E6E-4FBE-A4EA-EC6EBC6523EA}" srcOrd="0" destOrd="0" presId="urn:microsoft.com/office/officeart/2008/layout/BubblePictureList"/>
    <dgm:cxn modelId="{9B24035D-85F0-460C-8485-FABCA0C11681}" type="presOf" srcId="{1720373D-5AF6-4D32-91A2-C1E9F5800F41}" destId="{836455E9-59C1-4F6D-B031-453BA491D6E7}" srcOrd="0" destOrd="0" presId="urn:microsoft.com/office/officeart/2008/layout/BubblePictureList"/>
    <dgm:cxn modelId="{51F66A65-CB7F-4278-B7EF-B25B6EB8CEC2}" type="presOf" srcId="{0BD31D42-8768-4C4C-8D72-3C87CF34EB70}" destId="{9804B080-AA5E-4191-9DBE-74B201E94CC0}" srcOrd="0" destOrd="0" presId="urn:microsoft.com/office/officeart/2008/layout/BubblePictureList"/>
    <dgm:cxn modelId="{0AE09E6A-AA91-4561-B920-170F1477D5A2}" srcId="{0BD31D42-8768-4C4C-8D72-3C87CF34EB70}" destId="{268D98B2-E632-472D-959E-BC9C9BD82C32}" srcOrd="0" destOrd="0" parTransId="{B31DEA17-F577-469C-AEE9-09F094CD0C54}" sibTransId="{8E89800F-F367-4EA7-BBB5-5768AD7AF67E}"/>
    <dgm:cxn modelId="{15E1CB50-3AF7-4AE1-A7C4-A7CBB0F3B06F}" srcId="{0BD31D42-8768-4C4C-8D72-3C87CF34EB70}" destId="{5014EFE1-A9A0-478B-B4CA-8DC621EFFEE4}" srcOrd="1" destOrd="0" parTransId="{A40AA559-0687-4997-96E5-81BF76EAC966}" sibTransId="{E9FCBDAD-E00D-43CD-90FA-52011CB9B195}"/>
    <dgm:cxn modelId="{C40E1671-370E-4539-9CD1-485F5561F58A}" srcId="{0BD31D42-8768-4C4C-8D72-3C87CF34EB70}" destId="{C900EA9A-25F4-4EB7-A8AF-D37AF2C2E226}" srcOrd="3" destOrd="0" parTransId="{B92EB27F-CEBB-4893-B991-E0ABB1C76E22}" sibTransId="{5FA56B80-E3E2-4DAF-AFFC-E21603C1C0BE}"/>
    <dgm:cxn modelId="{F6620E75-D9AA-4E46-A4C3-4487760EDB6C}" type="presOf" srcId="{1F331DF6-7733-42F5-9FC8-9B9EFDA77868}" destId="{7B523F99-0C40-4B26-8AD2-CCBCB582230C}" srcOrd="0" destOrd="0" presId="urn:microsoft.com/office/officeart/2008/layout/BubblePictureList"/>
    <dgm:cxn modelId="{17A84591-AB7F-46EE-AA1E-ED722173657F}" type="presOf" srcId="{E9FCBDAD-E00D-43CD-90FA-52011CB9B195}" destId="{15216251-6D75-4F0D-BE4C-6D3BCF78BD5E}" srcOrd="0" destOrd="0" presId="urn:microsoft.com/office/officeart/2008/layout/BubblePictureList"/>
    <dgm:cxn modelId="{934927C0-F472-4F42-B478-42D98DD0816C}" srcId="{0BD31D42-8768-4C4C-8D72-3C87CF34EB70}" destId="{9D7C9801-FF94-423E-B473-26E11185DD34}" srcOrd="4" destOrd="0" parTransId="{537678E7-5B9C-473E-A32F-507A4DC1928E}" sibTransId="{1720373D-5AF6-4D32-91A2-C1E9F5800F41}"/>
    <dgm:cxn modelId="{799067F6-0449-4EB4-B0ED-970276B369DA}" type="presOf" srcId="{8E89800F-F367-4EA7-BBB5-5768AD7AF67E}" destId="{6461A709-EB32-47A3-903B-2307CFF0DF03}" srcOrd="0" destOrd="0" presId="urn:microsoft.com/office/officeart/2008/layout/BubblePictureList"/>
    <dgm:cxn modelId="{3C6B37FE-1789-4A06-B350-BC0DA2C4F9A4}" type="presOf" srcId="{5FA56B80-E3E2-4DAF-AFFC-E21603C1C0BE}" destId="{FD6524A7-49E2-4762-8556-92F41D1ADCF6}" srcOrd="0" destOrd="0" presId="urn:microsoft.com/office/officeart/2008/layout/BubblePictureList"/>
    <dgm:cxn modelId="{77F3569B-A156-48D8-BDA7-BB3FFC586685}" type="presParOf" srcId="{9804B080-AA5E-4191-9DBE-74B201E94CC0}" destId="{D7592CB6-5CAA-484C-A7C6-FCCB5F714DE4}" srcOrd="0" destOrd="0" presId="urn:microsoft.com/office/officeart/2008/layout/BubblePictureList"/>
    <dgm:cxn modelId="{0341D5F1-1C19-4C15-9EE9-9C8159064C0B}" type="presParOf" srcId="{9804B080-AA5E-4191-9DBE-74B201E94CC0}" destId="{55C130B1-D96D-43E7-85F8-1F1C3654474A}" srcOrd="1" destOrd="0" presId="urn:microsoft.com/office/officeart/2008/layout/BubblePictureList"/>
    <dgm:cxn modelId="{97817417-6164-49EB-A6CE-47B42BDAEE77}" type="presParOf" srcId="{55C130B1-D96D-43E7-85F8-1F1C3654474A}" destId="{44C763AB-7717-4F5C-AAB0-3303B32EC1E4}" srcOrd="0" destOrd="0" presId="urn:microsoft.com/office/officeart/2008/layout/BubblePictureList"/>
    <dgm:cxn modelId="{0A250517-C7AA-4174-8906-004B87FB56EF}" type="presParOf" srcId="{9804B080-AA5E-4191-9DBE-74B201E94CC0}" destId="{B1755B6A-748E-4348-BA1A-7DB43BA3B0F3}" srcOrd="2" destOrd="0" presId="urn:microsoft.com/office/officeart/2008/layout/BubblePictureList"/>
    <dgm:cxn modelId="{005E1066-83CD-4B57-AF2C-18BD712BA551}" type="presParOf" srcId="{9804B080-AA5E-4191-9DBE-74B201E94CC0}" destId="{BB5F3F7C-EB7B-45CD-8232-20C6798E0C74}" srcOrd="3" destOrd="0" presId="urn:microsoft.com/office/officeart/2008/layout/BubblePictureList"/>
    <dgm:cxn modelId="{FBBE47BE-167E-4B85-892C-318AF8480494}" type="presParOf" srcId="{BB5F3F7C-EB7B-45CD-8232-20C6798E0C74}" destId="{6461A709-EB32-47A3-903B-2307CFF0DF03}" srcOrd="0" destOrd="0" presId="urn:microsoft.com/office/officeart/2008/layout/BubblePictureList"/>
    <dgm:cxn modelId="{63B2D32D-7F61-40AB-8C14-F7E80C5ECC64}" type="presParOf" srcId="{9804B080-AA5E-4191-9DBE-74B201E94CC0}" destId="{D8D4D22A-924D-4DDE-85A2-71657C42A937}" srcOrd="4" destOrd="0" presId="urn:microsoft.com/office/officeart/2008/layout/BubblePictureList"/>
    <dgm:cxn modelId="{E7282155-3BC1-4F85-916A-04A47D218A6E}" type="presParOf" srcId="{9804B080-AA5E-4191-9DBE-74B201E94CC0}" destId="{027030CF-C8E4-43E1-9ABD-DF0D2280AAB2}" srcOrd="5" destOrd="0" presId="urn:microsoft.com/office/officeart/2008/layout/BubblePictureList"/>
    <dgm:cxn modelId="{A478FF38-DAF4-4C96-95C0-2B7AEB678252}" type="presParOf" srcId="{027030CF-C8E4-43E1-9ABD-DF0D2280AAB2}" destId="{8189BF13-541A-4844-9A65-17111E8338E3}" srcOrd="0" destOrd="0" presId="urn:microsoft.com/office/officeart/2008/layout/BubblePictureList"/>
    <dgm:cxn modelId="{E3DD5DF5-4AD0-40EB-94AE-6CC558ABB9AE}" type="presParOf" srcId="{9804B080-AA5E-4191-9DBE-74B201E94CC0}" destId="{E5AED472-430A-4FDA-AB0F-CCA4CEA1B6B4}" srcOrd="6" destOrd="0" presId="urn:microsoft.com/office/officeart/2008/layout/BubblePictureList"/>
    <dgm:cxn modelId="{AA52D180-47AD-4BF6-B3AE-552111681B7A}" type="presParOf" srcId="{E5AED472-430A-4FDA-AB0F-CCA4CEA1B6B4}" destId="{15216251-6D75-4F0D-BE4C-6D3BCF78BD5E}" srcOrd="0" destOrd="0" presId="urn:microsoft.com/office/officeart/2008/layout/BubblePictureList"/>
    <dgm:cxn modelId="{C1CE771C-7329-46EE-AA9A-8C57B32F24FB}" type="presParOf" srcId="{9804B080-AA5E-4191-9DBE-74B201E94CC0}" destId="{EABB364B-F5B2-4411-956F-409FA5192756}" srcOrd="7" destOrd="0" presId="urn:microsoft.com/office/officeart/2008/layout/BubblePictureList"/>
    <dgm:cxn modelId="{75FC6EDD-4166-410D-ADC2-46767DFFE588}" type="presParOf" srcId="{EABB364B-F5B2-4411-956F-409FA5192756}" destId="{18AA1BA6-1989-4581-A9B7-65BBD6A3FBD8}" srcOrd="0" destOrd="0" presId="urn:microsoft.com/office/officeart/2008/layout/BubblePictureList"/>
    <dgm:cxn modelId="{449210EA-219A-4712-96DA-E2637DF18EE8}" type="presParOf" srcId="{9804B080-AA5E-4191-9DBE-74B201E94CC0}" destId="{7B523F99-0C40-4B26-8AD2-CCBCB582230C}" srcOrd="8" destOrd="0" presId="urn:microsoft.com/office/officeart/2008/layout/BubblePictureList"/>
    <dgm:cxn modelId="{25F69622-FC3D-4D9B-BD80-5D2F9F49C0F5}" type="presParOf" srcId="{9804B080-AA5E-4191-9DBE-74B201E94CC0}" destId="{59EECF4D-BCAE-4BFF-8B42-3740A86D3F23}" srcOrd="9" destOrd="0" presId="urn:microsoft.com/office/officeart/2008/layout/BubblePictureList"/>
    <dgm:cxn modelId="{CA1318C8-AB43-4D42-9B3E-61E57DB4C301}" type="presParOf" srcId="{9804B080-AA5E-4191-9DBE-74B201E94CC0}" destId="{CD8B0944-873B-4CE3-8210-424EEF3ACFE6}" srcOrd="10" destOrd="0" presId="urn:microsoft.com/office/officeart/2008/layout/BubblePictureList"/>
    <dgm:cxn modelId="{3CB299E5-63FD-4D0A-885D-6C68F996CC06}" type="presParOf" srcId="{9804B080-AA5E-4191-9DBE-74B201E94CC0}" destId="{3D250FF1-6AFC-460E-BA55-A9F4EE92069E}" srcOrd="11" destOrd="0" presId="urn:microsoft.com/office/officeart/2008/layout/BubblePictureList"/>
    <dgm:cxn modelId="{F1944B53-7EDF-404E-AD11-7D3460DE3F62}" type="presParOf" srcId="{3D250FF1-6AFC-460E-BA55-A9F4EE92069E}" destId="{424E0776-7E6E-4FBE-A4EA-EC6EBC6523EA}" srcOrd="0" destOrd="0" presId="urn:microsoft.com/office/officeart/2008/layout/BubblePictureList"/>
    <dgm:cxn modelId="{0852EC87-14D4-42CA-B20B-72A1CE8995FD}" type="presParOf" srcId="{9804B080-AA5E-4191-9DBE-74B201E94CC0}" destId="{227F4495-AB35-4601-8FD0-632FA1F55DBE}" srcOrd="12" destOrd="0" presId="urn:microsoft.com/office/officeart/2008/layout/BubblePictureList"/>
    <dgm:cxn modelId="{7442CF24-47E9-4824-A189-5766D418CEA6}" type="presParOf" srcId="{227F4495-AB35-4601-8FD0-632FA1F55DBE}" destId="{CA7648A6-A1B8-4E51-9A0A-DD121DD14BCD}" srcOrd="0" destOrd="0" presId="urn:microsoft.com/office/officeart/2008/layout/BubblePictureList"/>
    <dgm:cxn modelId="{A575C18C-314A-4864-8958-B3B5541CE5DA}" type="presParOf" srcId="{9804B080-AA5E-4191-9DBE-74B201E94CC0}" destId="{858AC2ED-C0E1-4000-93AF-9F20B40F272F}" srcOrd="13" destOrd="0" presId="urn:microsoft.com/office/officeart/2008/layout/BubblePictureList"/>
    <dgm:cxn modelId="{4EA355E8-27AB-48A8-BA74-60B53F94A8E9}" type="presParOf" srcId="{9804B080-AA5E-4191-9DBE-74B201E94CC0}" destId="{A1FBDB2A-7ADE-43DB-8626-158C55FF11A8}" srcOrd="14" destOrd="0" presId="urn:microsoft.com/office/officeart/2008/layout/BubblePictureList"/>
    <dgm:cxn modelId="{E7E6F17B-CD98-4D9A-A1BF-3C97DCAC8738}" type="presParOf" srcId="{9804B080-AA5E-4191-9DBE-74B201E94CC0}" destId="{BD5F3040-A5C9-48A5-9E02-F3D4B99FFC33}" srcOrd="15" destOrd="0" presId="urn:microsoft.com/office/officeart/2008/layout/BubblePictureList"/>
    <dgm:cxn modelId="{D46CEA5B-4496-417B-B8E1-E3FA18535D21}" type="presParOf" srcId="{BD5F3040-A5C9-48A5-9E02-F3D4B99FFC33}" destId="{FD6524A7-49E2-4762-8556-92F41D1ADCF6}" srcOrd="0" destOrd="0" presId="urn:microsoft.com/office/officeart/2008/layout/BubblePictureList"/>
    <dgm:cxn modelId="{6DFEA93A-302B-43CB-842F-85DF80107D8B}" type="presParOf" srcId="{9804B080-AA5E-4191-9DBE-74B201E94CC0}" destId="{644BCAF4-EB45-43B3-B452-8C3841A1806B}" srcOrd="16" destOrd="0" presId="urn:microsoft.com/office/officeart/2008/layout/BubblePictureList"/>
    <dgm:cxn modelId="{384FB939-0A8B-4946-984B-E822D290C658}" type="presParOf" srcId="{644BCAF4-EB45-43B3-B452-8C3841A1806B}" destId="{B6D7FAEA-13F6-444A-B0DA-633AE3EE7CC5}" srcOrd="0" destOrd="0" presId="urn:microsoft.com/office/officeart/2008/layout/BubblePictureList"/>
    <dgm:cxn modelId="{1CE37FEB-2B86-4AE2-86A9-2CC81B9B2B9A}" type="presParOf" srcId="{9804B080-AA5E-4191-9DBE-74B201E94CC0}" destId="{4C6BC761-5D63-470D-B0E7-454462B1BA41}" srcOrd="17" destOrd="0" presId="urn:microsoft.com/office/officeart/2008/layout/BubblePictureList"/>
    <dgm:cxn modelId="{1AB66908-CEB5-4E92-9BF6-A24051835A09}" type="presParOf" srcId="{9804B080-AA5E-4191-9DBE-74B201E94CC0}" destId="{CBB75D92-1978-4E05-85A7-9BBFAEB05E77}" srcOrd="18" destOrd="0" presId="urn:microsoft.com/office/officeart/2008/layout/BubblePictureList"/>
    <dgm:cxn modelId="{59D5A809-91DA-4D30-8C17-A84D4CC05899}" type="presParOf" srcId="{CBB75D92-1978-4E05-85A7-9BBFAEB05E77}" destId="{836455E9-59C1-4F6D-B031-453BA491D6E7}" srcOrd="0" destOrd="0" presId="urn:microsoft.com/office/officeart/2008/layout/BubblePicture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0E02-3B8A-4F0A-90D0-36457C63BB95}">
      <dsp:nvSpPr>
        <dsp:cNvPr id="0" name=""/>
        <dsp:cNvSpPr/>
      </dsp:nvSpPr>
      <dsp:spPr>
        <a:xfrm>
          <a:off x="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latin typeface="+mn-lt"/>
              <a:cs typeface="Arial" panose="020B0604020202020204" pitchFamily="34" charset="0"/>
            </a:rPr>
            <a:t>eigenständiger </a:t>
          </a:r>
          <a:r>
            <a:rPr lang="de-DE" sz="1600" kern="1200" dirty="0">
              <a:solidFill>
                <a:schemeClr val="tx1"/>
              </a:solidFill>
              <a:latin typeface="+mn-lt"/>
              <a:cs typeface="Arial" panose="020B0604020202020204" pitchFamily="34" charset="0"/>
            </a:rPr>
            <a:t>Kurs im jeweiligen Fach</a:t>
          </a:r>
          <a:endParaRPr lang="de-DE" sz="1600" i="1" kern="1200" dirty="0">
            <a:solidFill>
              <a:schemeClr val="tx1"/>
            </a:solidFill>
            <a:latin typeface="+mn-lt"/>
          </a:endParaRPr>
        </a:p>
      </dsp:txBody>
      <dsp:txXfrm>
        <a:off x="0" y="629235"/>
        <a:ext cx="2677914" cy="1606748"/>
      </dsp:txXfrm>
    </dsp:sp>
    <dsp:sp modelId="{506D4FF2-A862-4117-A989-E9E4C5ECD768}">
      <dsp:nvSpPr>
        <dsp:cNvPr id="0" name=""/>
        <dsp:cNvSpPr/>
      </dsp:nvSpPr>
      <dsp:spPr>
        <a:xfrm>
          <a:off x="2945705"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latin typeface="+mn-lt"/>
              <a:cs typeface="Arial" panose="020B0604020202020204" pitchFamily="34" charset="0"/>
            </a:rPr>
            <a:t>erhöhtes</a:t>
          </a:r>
          <a:r>
            <a:rPr lang="de-DE" sz="1600" kern="1200" dirty="0">
              <a:solidFill>
                <a:schemeClr val="tx1"/>
              </a:solidFill>
              <a:latin typeface="+mn-lt"/>
              <a:cs typeface="Arial" panose="020B0604020202020204" pitchFamily="34" charset="0"/>
            </a:rPr>
            <a:t> Anforderungsniveau (</a:t>
          </a:r>
          <a:r>
            <a:rPr lang="de-DE" sz="1600" kern="1200" dirty="0" err="1">
              <a:solidFill>
                <a:schemeClr val="tx1"/>
              </a:solidFill>
              <a:latin typeface="+mn-lt"/>
              <a:cs typeface="Arial" panose="020B0604020202020204" pitchFamily="34" charset="0"/>
            </a:rPr>
            <a:t>eA</a:t>
          </a:r>
          <a:r>
            <a:rPr lang="de-DE" sz="1600" kern="1200" dirty="0">
              <a:solidFill>
                <a:schemeClr val="tx1"/>
              </a:solidFill>
              <a:latin typeface="+mn-lt"/>
              <a:cs typeface="Arial" panose="020B0604020202020204" pitchFamily="34" charset="0"/>
            </a:rPr>
            <a:t>)</a:t>
          </a:r>
          <a:endParaRPr lang="de-DE" sz="1600" i="1" kern="1200" dirty="0">
            <a:solidFill>
              <a:schemeClr val="tx1"/>
            </a:solidFill>
            <a:latin typeface="+mn-lt"/>
          </a:endParaRPr>
        </a:p>
      </dsp:txBody>
      <dsp:txXfrm>
        <a:off x="2945705" y="629235"/>
        <a:ext cx="2677914" cy="1606748"/>
      </dsp:txXfrm>
    </dsp:sp>
    <dsp:sp modelId="{11F3B5FA-682D-4943-9B6D-A029BB0F5631}">
      <dsp:nvSpPr>
        <dsp:cNvPr id="0" name=""/>
        <dsp:cNvSpPr/>
      </dsp:nvSpPr>
      <dsp:spPr>
        <a:xfrm>
          <a:off x="589141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1"/>
              </a:solidFill>
              <a:latin typeface="+mn-lt"/>
              <a:cs typeface="Arial" panose="020B0604020202020204" pitchFamily="34" charset="0"/>
            </a:rPr>
            <a:t>Belegung in allen </a:t>
          </a:r>
          <a:r>
            <a:rPr lang="de-DE" sz="1600" i="1" kern="1200" dirty="0">
              <a:solidFill>
                <a:schemeClr val="tx1"/>
              </a:solidFill>
              <a:latin typeface="+mn-lt"/>
              <a:cs typeface="Arial" panose="020B0604020202020204" pitchFamily="34" charset="0"/>
            </a:rPr>
            <a:t>vier Kurshalbjahren </a:t>
          </a:r>
          <a:r>
            <a:rPr lang="de-DE" sz="1600" i="0" kern="1200" dirty="0">
              <a:solidFill>
                <a:schemeClr val="tx1"/>
              </a:solidFill>
              <a:latin typeface="+mn-lt"/>
              <a:cs typeface="Arial" panose="020B0604020202020204" pitchFamily="34" charset="0"/>
            </a:rPr>
            <a:t>(12/1-13/2)</a:t>
          </a:r>
          <a:endParaRPr lang="de-DE" sz="1600" i="0" kern="1200" dirty="0">
            <a:solidFill>
              <a:schemeClr val="tx1"/>
            </a:solidFill>
            <a:latin typeface="+mn-lt"/>
          </a:endParaRPr>
        </a:p>
      </dsp:txBody>
      <dsp:txXfrm>
        <a:off x="5891410" y="629235"/>
        <a:ext cx="2677914" cy="1606748"/>
      </dsp:txXfrm>
    </dsp:sp>
    <dsp:sp modelId="{BFA455D6-93A5-42A0-9415-79666DF7FE2E}">
      <dsp:nvSpPr>
        <dsp:cNvPr id="0" name=""/>
        <dsp:cNvSpPr/>
      </dsp:nvSpPr>
      <dsp:spPr>
        <a:xfrm>
          <a:off x="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latin typeface="+mn-lt"/>
              <a:cs typeface="Arial" panose="020B0604020202020204" pitchFamily="34" charset="0"/>
            </a:rPr>
            <a:t>verpflichtendes</a:t>
          </a:r>
          <a:r>
            <a:rPr lang="de-DE" sz="1600" kern="1200" dirty="0">
              <a:solidFill>
                <a:schemeClr val="tx1"/>
              </a:solidFill>
              <a:latin typeface="+mn-lt"/>
              <a:cs typeface="Arial" panose="020B0604020202020204" pitchFamily="34" charset="0"/>
            </a:rPr>
            <a:t> Abiturprüfungsfach</a:t>
          </a:r>
          <a:endParaRPr lang="de-DE" sz="1600" kern="1200" dirty="0">
            <a:solidFill>
              <a:schemeClr val="tx1"/>
            </a:solidFill>
            <a:latin typeface="+mn-lt"/>
          </a:endParaRPr>
        </a:p>
      </dsp:txBody>
      <dsp:txXfrm>
        <a:off x="0" y="2503775"/>
        <a:ext cx="2677914" cy="1606748"/>
      </dsp:txXfrm>
    </dsp:sp>
    <dsp:sp modelId="{FFD0B019-0CA9-40A6-B783-B2AF6BCBF742}">
      <dsp:nvSpPr>
        <dsp:cNvPr id="0" name=""/>
        <dsp:cNvSpPr/>
      </dsp:nvSpPr>
      <dsp:spPr>
        <a:xfrm>
          <a:off x="2945705"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latin typeface="+mn-lt"/>
              <a:cs typeface="Arial" panose="020B0604020202020204" pitchFamily="34" charset="0"/>
            </a:rPr>
            <a:t>zwei</a:t>
          </a:r>
          <a:r>
            <a:rPr lang="de-DE" sz="1600" kern="1200" dirty="0">
              <a:solidFill>
                <a:schemeClr val="tx1"/>
              </a:solidFill>
              <a:latin typeface="+mn-lt"/>
              <a:cs typeface="Arial" panose="020B0604020202020204" pitchFamily="34" charset="0"/>
            </a:rPr>
            <a:t> Wochenstunden </a:t>
          </a:r>
          <a:r>
            <a:rPr lang="de-DE" sz="1600" i="1" kern="1200" dirty="0">
              <a:solidFill>
                <a:schemeClr val="tx1"/>
              </a:solidFill>
              <a:latin typeface="+mn-lt"/>
              <a:cs typeface="Arial" panose="020B0604020202020204" pitchFamily="34" charset="0"/>
            </a:rPr>
            <a:t>mehr</a:t>
          </a:r>
          <a:r>
            <a:rPr lang="de-DE" sz="1600" kern="1200" dirty="0">
              <a:solidFill>
                <a:schemeClr val="tx1"/>
              </a:solidFill>
              <a:latin typeface="+mn-lt"/>
              <a:cs typeface="Arial" panose="020B0604020202020204" pitchFamily="34" charset="0"/>
            </a:rPr>
            <a:t> als Fach auf grundlegendem Anforderungsniveau (</a:t>
          </a:r>
          <a:r>
            <a:rPr lang="de-DE" sz="1600" kern="1200" dirty="0" err="1">
              <a:solidFill>
                <a:schemeClr val="tx1"/>
              </a:solidFill>
              <a:latin typeface="+mn-lt"/>
              <a:cs typeface="Arial" panose="020B0604020202020204" pitchFamily="34" charset="0"/>
            </a:rPr>
            <a:t>gA</a:t>
          </a:r>
          <a:r>
            <a:rPr lang="de-DE" sz="1600" kern="1200" dirty="0">
              <a:solidFill>
                <a:schemeClr val="tx1"/>
              </a:solidFill>
              <a:latin typeface="+mn-lt"/>
              <a:cs typeface="Arial" panose="020B0604020202020204" pitchFamily="34" charset="0"/>
            </a:rPr>
            <a:t>)</a:t>
          </a:r>
          <a:endParaRPr lang="de-DE" sz="1600" kern="1200" dirty="0">
            <a:solidFill>
              <a:schemeClr val="tx1"/>
            </a:solidFill>
            <a:latin typeface="+mn-lt"/>
          </a:endParaRPr>
        </a:p>
      </dsp:txBody>
      <dsp:txXfrm>
        <a:off x="2945705" y="2503775"/>
        <a:ext cx="2677914" cy="1606748"/>
      </dsp:txXfrm>
    </dsp:sp>
    <dsp:sp modelId="{96FF0F95-7975-4F81-A68B-F31A1146E255}">
      <dsp:nvSpPr>
        <dsp:cNvPr id="0" name=""/>
        <dsp:cNvSpPr/>
      </dsp:nvSpPr>
      <dsp:spPr>
        <a:xfrm>
          <a:off x="589141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0" kern="1200" dirty="0">
              <a:solidFill>
                <a:schemeClr val="tx1"/>
              </a:solidFill>
              <a:latin typeface="+mn-lt"/>
            </a:rPr>
            <a:t>vier- </a:t>
          </a:r>
          <a:r>
            <a:rPr lang="de-DE" sz="1600" i="1" kern="1200" dirty="0">
              <a:solidFill>
                <a:schemeClr val="tx1"/>
              </a:solidFill>
              <a:latin typeface="+mn-lt"/>
            </a:rPr>
            <a:t>oder </a:t>
          </a:r>
          <a:r>
            <a:rPr lang="de-DE" sz="1600" i="0" kern="1200" dirty="0">
              <a:solidFill>
                <a:schemeClr val="tx1"/>
              </a:solidFill>
              <a:latin typeface="+mn-lt"/>
            </a:rPr>
            <a:t>fünfstündig</a:t>
          </a:r>
        </a:p>
      </dsp:txBody>
      <dsp:txXfrm>
        <a:off x="5891410" y="2503775"/>
        <a:ext cx="2677914" cy="1606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D953-7BF2-47D1-930B-D5822AD209E5}">
      <dsp:nvSpPr>
        <dsp:cNvPr id="0" name=""/>
        <dsp:cNvSpPr/>
      </dsp:nvSpPr>
      <dsp:spPr>
        <a:xfrm>
          <a:off x="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1"/>
              </a:solidFill>
            </a:rPr>
            <a:t>Zuordnung zu einem </a:t>
          </a:r>
          <a:r>
            <a:rPr lang="de-DE" sz="1600" i="1" kern="1200" dirty="0" err="1">
              <a:solidFill>
                <a:schemeClr val="tx1"/>
              </a:solidFill>
            </a:rPr>
            <a:t>Leitfach</a:t>
          </a:r>
          <a:r>
            <a:rPr lang="de-DE" sz="1600" i="1" kern="1200" dirty="0">
              <a:solidFill>
                <a:schemeClr val="tx1"/>
              </a:solidFill>
            </a:rPr>
            <a:t> </a:t>
          </a:r>
        </a:p>
      </dsp:txBody>
      <dsp:txXfrm>
        <a:off x="0" y="629235"/>
        <a:ext cx="2677914" cy="1606748"/>
      </dsp:txXfrm>
    </dsp:sp>
    <dsp:sp modelId="{11F3B5FA-682D-4943-9B6D-A029BB0F5631}">
      <dsp:nvSpPr>
        <dsp:cNvPr id="0" name=""/>
        <dsp:cNvSpPr/>
      </dsp:nvSpPr>
      <dsp:spPr>
        <a:xfrm>
          <a:off x="2945705"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0" kern="1200" dirty="0">
              <a:solidFill>
                <a:schemeClr val="tx1"/>
              </a:solidFill>
            </a:rPr>
            <a:t>fachspezifisches </a:t>
          </a:r>
          <a:r>
            <a:rPr lang="de-DE" sz="1600" i="1" kern="1200" dirty="0">
              <a:solidFill>
                <a:schemeClr val="tx1"/>
              </a:solidFill>
            </a:rPr>
            <a:t>Rahmenthema</a:t>
          </a:r>
        </a:p>
      </dsp:txBody>
      <dsp:txXfrm>
        <a:off x="2945705" y="629235"/>
        <a:ext cx="2677914" cy="1606748"/>
      </dsp:txXfrm>
    </dsp:sp>
    <dsp:sp modelId="{D39C5C69-8C5B-47D5-9DF4-D252C1664CF6}">
      <dsp:nvSpPr>
        <dsp:cNvPr id="0" name=""/>
        <dsp:cNvSpPr/>
      </dsp:nvSpPr>
      <dsp:spPr>
        <a:xfrm>
          <a:off x="589141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1"/>
              </a:solidFill>
            </a:rPr>
            <a:t>Belegung in </a:t>
          </a:r>
          <a:r>
            <a:rPr lang="de-DE" sz="1600" i="1" kern="1200" dirty="0">
              <a:solidFill>
                <a:schemeClr val="tx1"/>
              </a:solidFill>
            </a:rPr>
            <a:t>drei Kurshalbjahren </a:t>
          </a:r>
          <a:r>
            <a:rPr lang="de-DE" sz="1600" i="0" kern="1200" dirty="0">
              <a:solidFill>
                <a:schemeClr val="tx1"/>
              </a:solidFill>
            </a:rPr>
            <a:t>(12/1-13/1)</a:t>
          </a:r>
          <a:endParaRPr lang="de-DE" sz="1600" kern="1200" dirty="0">
            <a:solidFill>
              <a:schemeClr val="tx1"/>
            </a:solidFill>
          </a:endParaRPr>
        </a:p>
      </dsp:txBody>
      <dsp:txXfrm>
        <a:off x="5891410" y="629235"/>
        <a:ext cx="2677914" cy="1606748"/>
      </dsp:txXfrm>
    </dsp:sp>
    <dsp:sp modelId="{23095906-6762-420F-A37E-E8D523254B89}">
      <dsp:nvSpPr>
        <dsp:cNvPr id="0" name=""/>
        <dsp:cNvSpPr/>
      </dsp:nvSpPr>
      <dsp:spPr>
        <a:xfrm>
          <a:off x="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keine </a:t>
          </a:r>
          <a:r>
            <a:rPr lang="de-DE" sz="1600" kern="1200" dirty="0">
              <a:solidFill>
                <a:schemeClr val="tx1"/>
              </a:solidFill>
            </a:rPr>
            <a:t>Abiturprüfung</a:t>
          </a:r>
        </a:p>
      </dsp:txBody>
      <dsp:txXfrm>
        <a:off x="0" y="2503775"/>
        <a:ext cx="2677914" cy="1606748"/>
      </dsp:txXfrm>
    </dsp:sp>
    <dsp:sp modelId="{0E8BD0EA-DA53-4AA4-BD9F-431F3E24A3E3}">
      <dsp:nvSpPr>
        <dsp:cNvPr id="0" name=""/>
        <dsp:cNvSpPr/>
      </dsp:nvSpPr>
      <dsp:spPr>
        <a:xfrm>
          <a:off x="2945705"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a:solidFill>
                <a:schemeClr val="tx1"/>
              </a:solidFill>
            </a:rPr>
            <a:t>zweistündiges</a:t>
          </a:r>
          <a:r>
            <a:rPr lang="de-DE" sz="1600" kern="1200">
              <a:solidFill>
                <a:schemeClr val="tx1"/>
              </a:solidFill>
            </a:rPr>
            <a:t> </a:t>
          </a:r>
          <a:r>
            <a:rPr lang="de-DE" sz="1600" kern="1200" dirty="0">
              <a:solidFill>
                <a:schemeClr val="tx1"/>
              </a:solidFill>
            </a:rPr>
            <a:t>Seminar, ggf. auch Blockveranstaltungen</a:t>
          </a:r>
        </a:p>
      </dsp:txBody>
      <dsp:txXfrm>
        <a:off x="2945705" y="2503775"/>
        <a:ext cx="2677914" cy="1606748"/>
      </dsp:txXfrm>
    </dsp:sp>
    <dsp:sp modelId="{FFD0B019-0CA9-40A6-B783-B2AF6BCBF742}">
      <dsp:nvSpPr>
        <dsp:cNvPr id="0" name=""/>
        <dsp:cNvSpPr/>
      </dsp:nvSpPr>
      <dsp:spPr>
        <a:xfrm>
          <a:off x="589141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freie Wahl </a:t>
          </a:r>
          <a:br>
            <a:rPr lang="de-DE" sz="1600" i="1" kern="1200" dirty="0">
              <a:solidFill>
                <a:schemeClr val="tx1"/>
              </a:solidFill>
            </a:rPr>
          </a:br>
          <a:r>
            <a:rPr lang="de-DE" sz="1600" kern="1200" dirty="0">
              <a:solidFill>
                <a:schemeClr val="tx1"/>
              </a:solidFill>
            </a:rPr>
            <a:t>unabhängig von der Fächerwahl</a:t>
          </a:r>
        </a:p>
      </dsp:txBody>
      <dsp:txXfrm>
        <a:off x="5891410" y="2503775"/>
        <a:ext cx="2677914" cy="1606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D953-7BF2-47D1-930B-D5822AD209E5}">
      <dsp:nvSpPr>
        <dsp:cNvPr id="0" name=""/>
        <dsp:cNvSpPr/>
      </dsp:nvSpPr>
      <dsp:spPr>
        <a:xfrm>
          <a:off x="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1"/>
              </a:solidFill>
            </a:rPr>
            <a:t>eigenständiger </a:t>
          </a:r>
          <a:br>
            <a:rPr lang="de-DE" sz="1600" kern="1200" dirty="0">
              <a:solidFill>
                <a:schemeClr val="tx1"/>
              </a:solidFill>
            </a:rPr>
          </a:br>
          <a:r>
            <a:rPr lang="de-DE" sz="1600" i="1" kern="1200" dirty="0">
              <a:solidFill>
                <a:schemeClr val="tx1"/>
              </a:solidFill>
            </a:rPr>
            <a:t>zweistündiger</a:t>
          </a:r>
          <a:r>
            <a:rPr lang="de-DE" sz="1600" kern="1200" dirty="0">
              <a:solidFill>
                <a:schemeClr val="tx1"/>
              </a:solidFill>
            </a:rPr>
            <a:t> Kurs</a:t>
          </a:r>
          <a:endParaRPr lang="de-DE" sz="1600" i="1" kern="1200" dirty="0">
            <a:solidFill>
              <a:schemeClr val="tx1"/>
            </a:solidFill>
          </a:endParaRPr>
        </a:p>
      </dsp:txBody>
      <dsp:txXfrm>
        <a:off x="0" y="629235"/>
        <a:ext cx="2677914" cy="1606748"/>
      </dsp:txXfrm>
    </dsp:sp>
    <dsp:sp modelId="{11F3B5FA-682D-4943-9B6D-A029BB0F5631}">
      <dsp:nvSpPr>
        <dsp:cNvPr id="0" name=""/>
        <dsp:cNvSpPr/>
      </dsp:nvSpPr>
      <dsp:spPr>
        <a:xfrm>
          <a:off x="2945705"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0" kern="1200" dirty="0">
              <a:solidFill>
                <a:schemeClr val="tx1"/>
              </a:solidFill>
            </a:rPr>
            <a:t>zusätzliche </a:t>
          </a:r>
          <a:r>
            <a:rPr lang="de-DE" sz="1600" i="1" kern="1200" dirty="0">
              <a:solidFill>
                <a:schemeClr val="tx1"/>
              </a:solidFill>
            </a:rPr>
            <a:t>Vertiefung</a:t>
          </a:r>
          <a:r>
            <a:rPr lang="de-DE" sz="1600" i="0" kern="1200" dirty="0">
              <a:solidFill>
                <a:schemeClr val="tx1"/>
              </a:solidFill>
            </a:rPr>
            <a:t> in Deutsch oder Mathematik </a:t>
          </a:r>
          <a:br>
            <a:rPr lang="de-DE" sz="1600" i="0" kern="1200" dirty="0">
              <a:solidFill>
                <a:schemeClr val="tx1"/>
              </a:solidFill>
            </a:rPr>
          </a:br>
          <a:r>
            <a:rPr lang="de-DE" sz="1600" i="0" kern="1200" dirty="0">
              <a:solidFill>
                <a:schemeClr val="tx1"/>
              </a:solidFill>
            </a:rPr>
            <a:t>(da nicht als </a:t>
          </a:r>
          <a:r>
            <a:rPr lang="de-DE" sz="1600" i="0" kern="1200" dirty="0" err="1">
              <a:solidFill>
                <a:schemeClr val="tx1"/>
              </a:solidFill>
            </a:rPr>
            <a:t>LF</a:t>
          </a:r>
          <a:r>
            <a:rPr lang="de-DE" sz="1600" i="0" kern="1200" dirty="0">
              <a:solidFill>
                <a:schemeClr val="tx1"/>
              </a:solidFill>
            </a:rPr>
            <a:t> wählbar)</a:t>
          </a:r>
          <a:endParaRPr lang="de-DE" sz="1600" i="1" kern="1200" dirty="0">
            <a:solidFill>
              <a:schemeClr val="tx1"/>
            </a:solidFill>
          </a:endParaRPr>
        </a:p>
      </dsp:txBody>
      <dsp:txXfrm>
        <a:off x="2945705" y="629235"/>
        <a:ext cx="2677914" cy="1606748"/>
      </dsp:txXfrm>
    </dsp:sp>
    <dsp:sp modelId="{D39C5C69-8C5B-47D5-9DF4-D252C1664CF6}">
      <dsp:nvSpPr>
        <dsp:cNvPr id="0" name=""/>
        <dsp:cNvSpPr/>
      </dsp:nvSpPr>
      <dsp:spPr>
        <a:xfrm>
          <a:off x="589141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rPr>
            <a:t>für interessierte und leistungsstärkere Schülerinnen und Schüler</a:t>
          </a:r>
          <a:endParaRPr lang="de-DE" sz="1600" i="1" kern="1200" dirty="0">
            <a:solidFill>
              <a:schemeClr val="tx1"/>
            </a:solidFill>
          </a:endParaRPr>
        </a:p>
      </dsp:txBody>
      <dsp:txXfrm>
        <a:off x="5891410" y="629235"/>
        <a:ext cx="2677914" cy="1606748"/>
      </dsp:txXfrm>
    </dsp:sp>
    <dsp:sp modelId="{4BE867F1-25EC-41FD-BEB7-CBB4B1A1A9ED}">
      <dsp:nvSpPr>
        <dsp:cNvPr id="0" name=""/>
        <dsp:cNvSpPr/>
      </dsp:nvSpPr>
      <dsp:spPr>
        <a:xfrm>
          <a:off x="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1"/>
              </a:solidFill>
            </a:rPr>
            <a:t>nur in </a:t>
          </a:r>
          <a:r>
            <a:rPr lang="de-DE" sz="1600" kern="1200" dirty="0" err="1">
              <a:solidFill>
                <a:schemeClr val="tx1"/>
              </a:solidFill>
            </a:rPr>
            <a:t>Q12</a:t>
          </a:r>
          <a:r>
            <a:rPr lang="de-DE" sz="1600" kern="1200" dirty="0">
              <a:solidFill>
                <a:schemeClr val="tx1"/>
              </a:solidFill>
            </a:rPr>
            <a:t> und </a:t>
          </a:r>
          <a:r>
            <a:rPr lang="de-DE" sz="1600" i="1" kern="1200" dirty="0">
              <a:solidFill>
                <a:schemeClr val="tx1"/>
              </a:solidFill>
            </a:rPr>
            <a:t>unabhängig von</a:t>
          </a:r>
          <a:r>
            <a:rPr lang="de-DE" sz="1600" i="0" kern="1200" dirty="0">
              <a:solidFill>
                <a:schemeClr val="tx1"/>
              </a:solidFill>
            </a:rPr>
            <a:t> Leistungsfach und </a:t>
          </a:r>
          <a:br>
            <a:rPr lang="de-DE" sz="1600" i="0" kern="1200" dirty="0">
              <a:solidFill>
                <a:schemeClr val="tx1"/>
              </a:solidFill>
            </a:rPr>
          </a:br>
          <a:r>
            <a:rPr lang="de-DE" sz="1600" i="0" kern="1200" dirty="0">
              <a:solidFill>
                <a:schemeClr val="tx1"/>
              </a:solidFill>
            </a:rPr>
            <a:t>W-Seminar</a:t>
          </a:r>
          <a:endParaRPr lang="de-DE" sz="1600" kern="1200" dirty="0">
            <a:solidFill>
              <a:schemeClr val="tx1"/>
            </a:solidFill>
          </a:endParaRPr>
        </a:p>
      </dsp:txBody>
      <dsp:txXfrm>
        <a:off x="0" y="2503775"/>
        <a:ext cx="2677914" cy="1606748"/>
      </dsp:txXfrm>
    </dsp:sp>
    <dsp:sp modelId="{0E8BD0EA-DA53-4AA4-BD9F-431F3E24A3E3}">
      <dsp:nvSpPr>
        <dsp:cNvPr id="0" name=""/>
        <dsp:cNvSpPr/>
      </dsp:nvSpPr>
      <dsp:spPr>
        <a:xfrm>
          <a:off x="2945705"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Entlastung </a:t>
          </a:r>
          <a:r>
            <a:rPr lang="de-DE" sz="1600" i="0" kern="1200" dirty="0">
              <a:solidFill>
                <a:schemeClr val="tx1"/>
              </a:solidFill>
            </a:rPr>
            <a:t>in </a:t>
          </a:r>
          <a:r>
            <a:rPr lang="de-DE" sz="1600" i="0" kern="1200" dirty="0" err="1">
              <a:solidFill>
                <a:schemeClr val="tx1"/>
              </a:solidFill>
            </a:rPr>
            <a:t>Q13</a:t>
          </a:r>
          <a:r>
            <a:rPr lang="de-DE" sz="1600" i="0" kern="1200" dirty="0">
              <a:solidFill>
                <a:schemeClr val="tx1"/>
              </a:solidFill>
            </a:rPr>
            <a:t> (bei </a:t>
          </a:r>
          <a:r>
            <a:rPr lang="de-DE" sz="1600" i="0" kern="1200" dirty="0" err="1">
              <a:solidFill>
                <a:schemeClr val="tx1"/>
              </a:solidFill>
            </a:rPr>
            <a:t>VK</a:t>
          </a:r>
          <a:r>
            <a:rPr lang="de-DE" sz="1600" i="0" kern="1200" dirty="0">
              <a:solidFill>
                <a:schemeClr val="tx1"/>
              </a:solidFill>
            </a:rPr>
            <a:t> D kann </a:t>
          </a:r>
          <a:r>
            <a:rPr lang="de-DE" sz="1600" i="0" kern="1200" dirty="0" err="1">
              <a:solidFill>
                <a:schemeClr val="tx1"/>
              </a:solidFill>
            </a:rPr>
            <a:t>FS2</a:t>
          </a:r>
          <a:r>
            <a:rPr lang="de-DE" sz="1600" i="0" kern="1200" dirty="0">
              <a:solidFill>
                <a:schemeClr val="tx1"/>
              </a:solidFill>
            </a:rPr>
            <a:t>, bei </a:t>
          </a:r>
          <a:r>
            <a:rPr lang="de-DE" sz="1600" i="0" kern="1200" dirty="0" err="1">
              <a:solidFill>
                <a:schemeClr val="tx1"/>
              </a:solidFill>
            </a:rPr>
            <a:t>VK</a:t>
          </a:r>
          <a:r>
            <a:rPr lang="de-DE" sz="1600" i="0" kern="1200" dirty="0">
              <a:solidFill>
                <a:schemeClr val="tx1"/>
              </a:solidFill>
            </a:rPr>
            <a:t> M kann </a:t>
          </a:r>
          <a:r>
            <a:rPr lang="de-DE" sz="1600" i="0" kern="1200" dirty="0" err="1">
              <a:solidFill>
                <a:schemeClr val="tx1"/>
              </a:solidFill>
            </a:rPr>
            <a:t>NW2</a:t>
          </a:r>
          <a:r>
            <a:rPr lang="de-DE" sz="1600" i="0" kern="1200" dirty="0">
              <a:solidFill>
                <a:schemeClr val="tx1"/>
              </a:solidFill>
            </a:rPr>
            <a:t>/</a:t>
          </a:r>
          <a:r>
            <a:rPr lang="de-DE" sz="1600" i="0" kern="1200" dirty="0" err="1">
              <a:solidFill>
                <a:schemeClr val="tx1"/>
              </a:solidFill>
            </a:rPr>
            <a:t>Inf</a:t>
          </a:r>
          <a:r>
            <a:rPr lang="de-DE" sz="1600" i="0" kern="1200" dirty="0">
              <a:solidFill>
                <a:schemeClr val="tx1"/>
              </a:solidFill>
            </a:rPr>
            <a:t>/</a:t>
          </a:r>
          <a:r>
            <a:rPr lang="de-DE" sz="1600" i="0" kern="1200" dirty="0" err="1">
              <a:solidFill>
                <a:schemeClr val="tx1"/>
              </a:solidFill>
            </a:rPr>
            <a:t>Inf</a:t>
          </a:r>
          <a:r>
            <a:rPr lang="de-DE" sz="1600" i="0" kern="1200" dirty="0">
              <a:solidFill>
                <a:schemeClr val="tx1"/>
              </a:solidFill>
            </a:rPr>
            <a:t>(spät) entfallen)</a:t>
          </a:r>
        </a:p>
      </dsp:txBody>
      <dsp:txXfrm>
        <a:off x="2945705" y="2503775"/>
        <a:ext cx="2677914" cy="1606748"/>
      </dsp:txXfrm>
    </dsp:sp>
    <dsp:sp modelId="{22509879-E098-46B9-A757-ED703741FD2D}">
      <dsp:nvSpPr>
        <dsp:cNvPr id="0" name=""/>
        <dsp:cNvSpPr/>
      </dsp:nvSpPr>
      <dsp:spPr>
        <a:xfrm>
          <a:off x="589141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keine </a:t>
          </a:r>
          <a:br>
            <a:rPr lang="de-DE" sz="1600" i="1" kern="1200" dirty="0">
              <a:solidFill>
                <a:schemeClr val="tx1"/>
              </a:solidFill>
            </a:rPr>
          </a:br>
          <a:r>
            <a:rPr lang="de-DE" sz="1600" i="0" kern="1200" dirty="0">
              <a:solidFill>
                <a:schemeClr val="tx1"/>
              </a:solidFill>
            </a:rPr>
            <a:t>Abiturvorbereitung</a:t>
          </a:r>
        </a:p>
      </dsp:txBody>
      <dsp:txXfrm>
        <a:off x="5891410" y="2503775"/>
        <a:ext cx="2677914" cy="1606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D953-7BF2-47D1-930B-D5822AD209E5}">
      <dsp:nvSpPr>
        <dsp:cNvPr id="0" name=""/>
        <dsp:cNvSpPr/>
      </dsp:nvSpPr>
      <dsp:spPr>
        <a:xfrm>
          <a:off x="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freiwillige einstündige</a:t>
          </a:r>
          <a:r>
            <a:rPr lang="de-DE" sz="1600" kern="1200" dirty="0">
              <a:solidFill>
                <a:schemeClr val="tx1"/>
              </a:solidFill>
            </a:rPr>
            <a:t> Unterrichtseinheiten</a:t>
          </a:r>
          <a:endParaRPr lang="de-DE" sz="1600" i="1" kern="1200" dirty="0">
            <a:solidFill>
              <a:schemeClr val="tx1"/>
            </a:solidFill>
          </a:endParaRPr>
        </a:p>
      </dsp:txBody>
      <dsp:txXfrm>
        <a:off x="0" y="629235"/>
        <a:ext cx="2677914" cy="1606748"/>
      </dsp:txXfrm>
    </dsp:sp>
    <dsp:sp modelId="{11F3B5FA-682D-4943-9B6D-A029BB0F5631}">
      <dsp:nvSpPr>
        <dsp:cNvPr id="0" name=""/>
        <dsp:cNvSpPr/>
      </dsp:nvSpPr>
      <dsp:spPr>
        <a:xfrm>
          <a:off x="2945705"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0" kern="1200" dirty="0">
              <a:solidFill>
                <a:schemeClr val="tx1"/>
              </a:solidFill>
            </a:rPr>
            <a:t>zusätzliche </a:t>
          </a:r>
          <a:r>
            <a:rPr lang="de-DE" sz="1600" i="1" kern="1200" dirty="0">
              <a:solidFill>
                <a:schemeClr val="tx1"/>
              </a:solidFill>
            </a:rPr>
            <a:t>Übung </a:t>
          </a:r>
          <a:r>
            <a:rPr lang="de-DE" sz="1600" i="0" kern="1200" dirty="0">
              <a:solidFill>
                <a:schemeClr val="tx1"/>
              </a:solidFill>
            </a:rPr>
            <a:t>und Wiederholung</a:t>
          </a:r>
          <a:endParaRPr lang="de-DE" sz="1600" i="1" kern="1200" dirty="0">
            <a:solidFill>
              <a:schemeClr val="tx1"/>
            </a:solidFill>
          </a:endParaRPr>
        </a:p>
      </dsp:txBody>
      <dsp:txXfrm>
        <a:off x="2945705" y="629235"/>
        <a:ext cx="2677914" cy="1606748"/>
      </dsp:txXfrm>
    </dsp:sp>
    <dsp:sp modelId="{1220CB0B-7C7F-4B55-B4BA-C95B861EB655}">
      <dsp:nvSpPr>
        <dsp:cNvPr id="0" name=""/>
        <dsp:cNvSpPr/>
      </dsp:nvSpPr>
      <dsp:spPr>
        <a:xfrm>
          <a:off x="5891410" y="62923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0" kern="1200">
              <a:solidFill>
                <a:schemeClr val="tx1"/>
              </a:solidFill>
            </a:rPr>
            <a:t>insbesondere </a:t>
          </a:r>
          <a:r>
            <a:rPr lang="de-DE" sz="1600" i="0" kern="1200" dirty="0">
              <a:solidFill>
                <a:schemeClr val="tx1"/>
              </a:solidFill>
            </a:rPr>
            <a:t>für </a:t>
          </a:r>
          <a:r>
            <a:rPr lang="de-DE" sz="1600" i="1" kern="1200" dirty="0">
              <a:solidFill>
                <a:schemeClr val="tx1"/>
              </a:solidFill>
            </a:rPr>
            <a:t>leistungsschwächere </a:t>
          </a:r>
          <a:r>
            <a:rPr lang="de-DE" sz="1600" i="0" kern="1200" dirty="0">
              <a:solidFill>
                <a:schemeClr val="tx1"/>
              </a:solidFill>
            </a:rPr>
            <a:t>Schülerinnen und Schüler</a:t>
          </a:r>
          <a:endParaRPr lang="de-DE" sz="1600" i="1" kern="1200" dirty="0">
            <a:solidFill>
              <a:schemeClr val="tx1"/>
            </a:solidFill>
          </a:endParaRPr>
        </a:p>
      </dsp:txBody>
      <dsp:txXfrm>
        <a:off x="5891410" y="629235"/>
        <a:ext cx="2677914" cy="1606748"/>
      </dsp:txXfrm>
    </dsp:sp>
    <dsp:sp modelId="{D39C5C69-8C5B-47D5-9DF4-D252C1664CF6}">
      <dsp:nvSpPr>
        <dsp:cNvPr id="0" name=""/>
        <dsp:cNvSpPr/>
      </dsp:nvSpPr>
      <dsp:spPr>
        <a:xfrm>
          <a:off x="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keine</a:t>
          </a:r>
          <a:r>
            <a:rPr lang="de-DE" sz="1600" i="0" kern="1200" dirty="0">
              <a:solidFill>
                <a:schemeClr val="tx1"/>
              </a:solidFill>
            </a:rPr>
            <a:t> Pflichtbelegung</a:t>
          </a:r>
          <a:endParaRPr lang="de-DE" sz="1600" i="1" kern="1200" dirty="0">
            <a:solidFill>
              <a:schemeClr val="tx1"/>
            </a:solidFill>
          </a:endParaRPr>
        </a:p>
      </dsp:txBody>
      <dsp:txXfrm>
        <a:off x="0" y="2503775"/>
        <a:ext cx="2677914" cy="1606748"/>
      </dsp:txXfrm>
    </dsp:sp>
    <dsp:sp modelId="{4BE867F1-25EC-41FD-BEB7-CBB4B1A1A9ED}">
      <dsp:nvSpPr>
        <dsp:cNvPr id="0" name=""/>
        <dsp:cNvSpPr/>
      </dsp:nvSpPr>
      <dsp:spPr>
        <a:xfrm>
          <a:off x="2945705" y="2513737"/>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keine </a:t>
          </a:r>
          <a:r>
            <a:rPr lang="de-DE" sz="1600" i="0" kern="1200" dirty="0">
              <a:solidFill>
                <a:schemeClr val="tx1"/>
              </a:solidFill>
            </a:rPr>
            <a:t>Leistungsnachweise</a:t>
          </a:r>
          <a:endParaRPr lang="de-DE" sz="1600" i="1" kern="1200" dirty="0">
            <a:solidFill>
              <a:schemeClr val="tx1"/>
            </a:solidFill>
          </a:endParaRPr>
        </a:p>
      </dsp:txBody>
      <dsp:txXfrm>
        <a:off x="2945705" y="2513737"/>
        <a:ext cx="2677914" cy="1606748"/>
      </dsp:txXfrm>
    </dsp:sp>
    <dsp:sp modelId="{0E8BD0EA-DA53-4AA4-BD9F-431F3E24A3E3}">
      <dsp:nvSpPr>
        <dsp:cNvPr id="0" name=""/>
        <dsp:cNvSpPr/>
      </dsp:nvSpPr>
      <dsp:spPr>
        <a:xfrm>
          <a:off x="5891410" y="2503775"/>
          <a:ext cx="2677914" cy="160674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1600" i="1" kern="1200" dirty="0">
              <a:solidFill>
                <a:schemeClr val="tx1"/>
              </a:solidFill>
            </a:rPr>
            <a:t>keine</a:t>
          </a:r>
          <a:r>
            <a:rPr lang="de-DE" sz="1600" i="0" kern="1200" dirty="0">
              <a:solidFill>
                <a:schemeClr val="tx1"/>
              </a:solidFill>
            </a:rPr>
            <a:t> Halbjahresleistungen</a:t>
          </a:r>
        </a:p>
      </dsp:txBody>
      <dsp:txXfrm>
        <a:off x="5891410" y="2503775"/>
        <a:ext cx="2677914" cy="1606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763AB-7717-4F5C-AAB0-3303B32EC1E4}">
      <dsp:nvSpPr>
        <dsp:cNvPr id="0" name=""/>
        <dsp:cNvSpPr/>
      </dsp:nvSpPr>
      <dsp:spPr>
        <a:xfrm>
          <a:off x="3702847" y="4043810"/>
          <a:ext cx="757986" cy="739773"/>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55B6A-748E-4348-BA1A-7DB43BA3B0F3}">
      <dsp:nvSpPr>
        <dsp:cNvPr id="0" name=""/>
        <dsp:cNvSpPr/>
      </dsp:nvSpPr>
      <dsp:spPr>
        <a:xfrm>
          <a:off x="2433431" y="2268999"/>
          <a:ext cx="437755" cy="437634"/>
        </a:xfrm>
        <a:prstGeom prst="donut">
          <a:avLst>
            <a:gd name="adj" fmla="val 7460"/>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1A709-EB32-47A3-903B-2307CFF0DF03}">
      <dsp:nvSpPr>
        <dsp:cNvPr id="0" name=""/>
        <dsp:cNvSpPr/>
      </dsp:nvSpPr>
      <dsp:spPr>
        <a:xfrm>
          <a:off x="3752815" y="4096210"/>
          <a:ext cx="668515" cy="6372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9BF13-541A-4844-9A65-17111E8338E3}">
      <dsp:nvSpPr>
        <dsp:cNvPr id="0" name=""/>
        <dsp:cNvSpPr/>
      </dsp:nvSpPr>
      <dsp:spPr>
        <a:xfrm>
          <a:off x="2795008" y="3617250"/>
          <a:ext cx="771103" cy="771388"/>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16251-6D75-4F0D-BE4C-6D3BCF78BD5E}">
      <dsp:nvSpPr>
        <dsp:cNvPr id="0" name=""/>
        <dsp:cNvSpPr/>
      </dsp:nvSpPr>
      <dsp:spPr>
        <a:xfrm>
          <a:off x="2848168" y="3671530"/>
          <a:ext cx="665398" cy="6727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AA1BA6-1989-4581-A9B7-65BBD6A3FBD8}">
      <dsp:nvSpPr>
        <dsp:cNvPr id="0" name=""/>
        <dsp:cNvSpPr/>
      </dsp:nvSpPr>
      <dsp:spPr>
        <a:xfrm>
          <a:off x="2866201" y="2634426"/>
          <a:ext cx="801830" cy="809837"/>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ECF4D-BCAE-4BFF-8B42-3740A86D3F23}">
      <dsp:nvSpPr>
        <dsp:cNvPr id="0" name=""/>
        <dsp:cNvSpPr/>
      </dsp:nvSpPr>
      <dsp:spPr>
        <a:xfrm>
          <a:off x="3975639" y="737903"/>
          <a:ext cx="323913" cy="324158"/>
        </a:xfrm>
        <a:prstGeom prst="donut">
          <a:avLst>
            <a:gd name="adj" fmla="val 7460"/>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B0944-873B-4CE3-8210-424EEF3ACFE6}">
      <dsp:nvSpPr>
        <dsp:cNvPr id="0" name=""/>
        <dsp:cNvSpPr/>
      </dsp:nvSpPr>
      <dsp:spPr>
        <a:xfrm>
          <a:off x="4461824" y="656968"/>
          <a:ext cx="162271" cy="161870"/>
        </a:xfrm>
        <a:prstGeom prst="donut">
          <a:avLst>
            <a:gd name="adj" fmla="val 7460"/>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E0776-7E6E-4FBE-A4EA-EC6EBC6523EA}">
      <dsp:nvSpPr>
        <dsp:cNvPr id="0" name=""/>
        <dsp:cNvSpPr/>
      </dsp:nvSpPr>
      <dsp:spPr>
        <a:xfrm>
          <a:off x="2907161" y="2691884"/>
          <a:ext cx="719911" cy="7141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648A6-A1B8-4E51-9A0A-DD121DD14BCD}">
      <dsp:nvSpPr>
        <dsp:cNvPr id="0" name=""/>
        <dsp:cNvSpPr/>
      </dsp:nvSpPr>
      <dsp:spPr>
        <a:xfrm>
          <a:off x="2849629" y="1647331"/>
          <a:ext cx="760757" cy="728520"/>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BDB2A-7ADE-43DB-8626-158C55FF11A8}">
      <dsp:nvSpPr>
        <dsp:cNvPr id="0" name=""/>
        <dsp:cNvSpPr/>
      </dsp:nvSpPr>
      <dsp:spPr>
        <a:xfrm>
          <a:off x="2186592" y="3489470"/>
          <a:ext cx="242778" cy="243223"/>
        </a:xfrm>
        <a:prstGeom prst="donut">
          <a:avLst>
            <a:gd name="adj" fmla="val 7460"/>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524A7-49E2-4762-8556-92F41D1ADCF6}">
      <dsp:nvSpPr>
        <dsp:cNvPr id="0" name=""/>
        <dsp:cNvSpPr/>
      </dsp:nvSpPr>
      <dsp:spPr>
        <a:xfrm>
          <a:off x="2897328" y="1688422"/>
          <a:ext cx="665359" cy="64592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7FAEA-13F6-444A-B0DA-633AE3EE7CC5}">
      <dsp:nvSpPr>
        <dsp:cNvPr id="0" name=""/>
        <dsp:cNvSpPr/>
      </dsp:nvSpPr>
      <dsp:spPr>
        <a:xfrm>
          <a:off x="3322302" y="985472"/>
          <a:ext cx="736837" cy="705125"/>
        </a:xfrm>
        <a:prstGeom prst="ellips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455E9-59C1-4F6D-B031-453BA491D6E7}">
      <dsp:nvSpPr>
        <dsp:cNvPr id="0" name=""/>
        <dsp:cNvSpPr/>
      </dsp:nvSpPr>
      <dsp:spPr>
        <a:xfrm>
          <a:off x="3359447" y="1036483"/>
          <a:ext cx="672576" cy="622753"/>
        </a:xfrm>
        <a:prstGeom prst="ellipse">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592CB6-5CAA-484C-A7C6-FCCB5F714DE4}">
      <dsp:nvSpPr>
        <dsp:cNvPr id="0" name=""/>
        <dsp:cNvSpPr/>
      </dsp:nvSpPr>
      <dsp:spPr>
        <a:xfrm>
          <a:off x="1581305" y="4257585"/>
          <a:ext cx="2187519" cy="688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 numCol="1" spcCol="1270" anchor="b" anchorCtr="0">
          <a:noAutofit/>
        </a:bodyPr>
        <a:lstStyle/>
        <a:p>
          <a:pPr marL="0" lvl="0" indent="0" algn="l" defTabSz="1022350">
            <a:lnSpc>
              <a:spcPct val="90000"/>
            </a:lnSpc>
            <a:spcBef>
              <a:spcPct val="0"/>
            </a:spcBef>
            <a:spcAft>
              <a:spcPct val="35000"/>
            </a:spcAft>
            <a:buNone/>
          </a:pPr>
          <a:r>
            <a:rPr lang="de-DE" sz="2300" kern="1200" dirty="0"/>
            <a:t>Selbsterkundung</a:t>
          </a:r>
        </a:p>
      </dsp:txBody>
      <dsp:txXfrm>
        <a:off x="1581305" y="4257585"/>
        <a:ext cx="2187519" cy="688367"/>
      </dsp:txXfrm>
    </dsp:sp>
    <dsp:sp modelId="{D8D4D22A-924D-4DDE-85A2-71657C42A937}">
      <dsp:nvSpPr>
        <dsp:cNvPr id="0" name=""/>
        <dsp:cNvSpPr/>
      </dsp:nvSpPr>
      <dsp:spPr>
        <a:xfrm>
          <a:off x="3722819" y="3370303"/>
          <a:ext cx="2187519" cy="68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de-DE" sz="2300" kern="1200" dirty="0"/>
            <a:t>Berufserkundung</a:t>
          </a:r>
        </a:p>
      </dsp:txBody>
      <dsp:txXfrm>
        <a:off x="3722819" y="3370303"/>
        <a:ext cx="2187519" cy="680440"/>
      </dsp:txXfrm>
    </dsp:sp>
    <dsp:sp modelId="{7B523F99-0C40-4B26-8AD2-CCBCB582230C}">
      <dsp:nvSpPr>
        <dsp:cNvPr id="0" name=""/>
        <dsp:cNvSpPr/>
      </dsp:nvSpPr>
      <dsp:spPr>
        <a:xfrm>
          <a:off x="244126" y="2825312"/>
          <a:ext cx="2474369" cy="50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r" defTabSz="977900">
            <a:lnSpc>
              <a:spcPct val="90000"/>
            </a:lnSpc>
            <a:spcBef>
              <a:spcPct val="0"/>
            </a:spcBef>
            <a:spcAft>
              <a:spcPts val="0"/>
            </a:spcAft>
            <a:buNone/>
          </a:pPr>
          <a:r>
            <a:rPr lang="de-DE" sz="2200" b="0" kern="1200" dirty="0"/>
            <a:t>Studienerkundung</a:t>
          </a:r>
        </a:p>
        <a:p>
          <a:pPr marL="0" lvl="0" indent="0" algn="r" defTabSz="977900">
            <a:lnSpc>
              <a:spcPct val="90000"/>
            </a:lnSpc>
            <a:spcBef>
              <a:spcPct val="0"/>
            </a:spcBef>
            <a:spcAft>
              <a:spcPts val="0"/>
            </a:spcAft>
            <a:buNone/>
          </a:pPr>
          <a:r>
            <a:rPr lang="de-DE" sz="1200" b="0" i="0" kern="1200" dirty="0"/>
            <a:t>(im W-Seminar)</a:t>
          </a:r>
          <a:endParaRPr lang="de-DE" sz="1200" i="0" kern="1200" dirty="0"/>
        </a:p>
      </dsp:txBody>
      <dsp:txXfrm>
        <a:off x="244126" y="2825312"/>
        <a:ext cx="2474369" cy="502083"/>
      </dsp:txXfrm>
    </dsp:sp>
    <dsp:sp modelId="{858AC2ED-C0E1-4000-93AF-9F20B40F272F}">
      <dsp:nvSpPr>
        <dsp:cNvPr id="0" name=""/>
        <dsp:cNvSpPr/>
      </dsp:nvSpPr>
      <dsp:spPr>
        <a:xfrm>
          <a:off x="3718232" y="1757731"/>
          <a:ext cx="2187519" cy="61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de-DE" sz="2300" kern="1200" dirty="0"/>
            <a:t>Bewerbung</a:t>
          </a:r>
        </a:p>
      </dsp:txBody>
      <dsp:txXfrm>
        <a:off x="3718232" y="1757731"/>
        <a:ext cx="2187519" cy="612021"/>
      </dsp:txXfrm>
    </dsp:sp>
    <dsp:sp modelId="{4C6BC761-5D63-470D-B0E7-454462B1BA41}">
      <dsp:nvSpPr>
        <dsp:cNvPr id="0" name=""/>
        <dsp:cNvSpPr/>
      </dsp:nvSpPr>
      <dsp:spPr>
        <a:xfrm>
          <a:off x="1765868" y="1005141"/>
          <a:ext cx="1470822" cy="56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r" defTabSz="977900">
            <a:lnSpc>
              <a:spcPct val="90000"/>
            </a:lnSpc>
            <a:spcBef>
              <a:spcPct val="0"/>
            </a:spcBef>
            <a:spcAft>
              <a:spcPct val="35000"/>
            </a:spcAft>
            <a:buNone/>
          </a:pPr>
          <a:r>
            <a:rPr lang="de-DE" sz="2200" kern="1200" dirty="0"/>
            <a:t>Reflexion</a:t>
          </a:r>
        </a:p>
      </dsp:txBody>
      <dsp:txXfrm>
        <a:off x="1765868" y="1005141"/>
        <a:ext cx="1470822" cy="5669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9489C3C1-FCA0-440A-B9DA-946688A315DD}" type="datetimeFigureOut">
              <a:rPr lang="de-DE" smtClean="0"/>
              <a:t>11.11.2025</a:t>
            </a:fld>
            <a:endParaRPr lang="de-DE"/>
          </a:p>
        </p:txBody>
      </p:sp>
      <p:sp>
        <p:nvSpPr>
          <p:cNvPr id="4" name="Folienbildplatzhalt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E6ED0DCA-4C30-4C99-85AA-8B49A48E3E34}" type="slidenum">
              <a:rPr lang="de-DE" smtClean="0"/>
              <a:t>‹Nr.›</a:t>
            </a:fld>
            <a:endParaRPr lang="de-DE"/>
          </a:p>
        </p:txBody>
      </p:sp>
    </p:spTree>
    <p:extLst>
      <p:ext uri="{BB962C8B-B14F-4D97-AF65-F5344CB8AC3E}">
        <p14:creationId xmlns:p14="http://schemas.microsoft.com/office/powerpoint/2010/main" val="394499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Allgemeine</a:t>
            </a:r>
            <a:r>
              <a:rPr lang="de-DE" baseline="0" dirty="0"/>
              <a:t> Hochschulreife schließt allgemeine Studierfähigkeit ein.</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5</a:t>
            </a:fld>
            <a:endParaRPr lang="de-DE"/>
          </a:p>
        </p:txBody>
      </p:sp>
    </p:spTree>
    <p:extLst>
      <p:ext uri="{BB962C8B-B14F-4D97-AF65-F5344CB8AC3E}">
        <p14:creationId xmlns:p14="http://schemas.microsoft.com/office/powerpoint/2010/main" val="57052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Unterricht und Abiturprüfung</a:t>
            </a:r>
            <a:r>
              <a:rPr lang="de-DE" baseline="0" dirty="0"/>
              <a:t> in D und M auf </a:t>
            </a:r>
            <a:r>
              <a:rPr lang="de-DE" baseline="0" dirty="0" err="1"/>
              <a:t>eA</a:t>
            </a:r>
            <a:r>
              <a:rPr lang="de-DE" baseline="0" dirty="0"/>
              <a:t> für alle – unabhängig von Besuch des Vertiefungskurses</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29</a:t>
            </a:fld>
            <a:endParaRPr lang="de-DE"/>
          </a:p>
        </p:txBody>
      </p:sp>
    </p:spTree>
    <p:extLst>
      <p:ext uri="{BB962C8B-B14F-4D97-AF65-F5344CB8AC3E}">
        <p14:creationId xmlns:p14="http://schemas.microsoft.com/office/powerpoint/2010/main" val="127755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 können auf Belange der Schule angepasst werden.</a:t>
            </a:r>
          </a:p>
        </p:txBody>
      </p:sp>
      <p:sp>
        <p:nvSpPr>
          <p:cNvPr id="4" name="Foliennummernplatzhalter 3"/>
          <p:cNvSpPr>
            <a:spLocks noGrp="1"/>
          </p:cNvSpPr>
          <p:nvPr>
            <p:ph type="sldNum" sz="quarter" idx="10"/>
          </p:nvPr>
        </p:nvSpPr>
        <p:spPr/>
        <p:txBody>
          <a:bodyPr/>
          <a:lstStyle/>
          <a:p>
            <a:fld id="{E6ED0DCA-4C30-4C99-85AA-8B49A48E3E34}" type="slidenum">
              <a:rPr lang="de-DE" smtClean="0"/>
              <a:t>30</a:t>
            </a:fld>
            <a:endParaRPr lang="de-DE"/>
          </a:p>
        </p:txBody>
      </p:sp>
    </p:spTree>
    <p:extLst>
      <p:ext uri="{BB962C8B-B14F-4D97-AF65-F5344CB8AC3E}">
        <p14:creationId xmlns:p14="http://schemas.microsoft.com/office/powerpoint/2010/main" val="79012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31</a:t>
            </a:fld>
            <a:endParaRPr lang="de-DE"/>
          </a:p>
        </p:txBody>
      </p:sp>
    </p:spTree>
    <p:extLst>
      <p:ext uri="{BB962C8B-B14F-4D97-AF65-F5344CB8AC3E}">
        <p14:creationId xmlns:p14="http://schemas.microsoft.com/office/powerpoint/2010/main" val="389645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32</a:t>
            </a:fld>
            <a:endParaRPr lang="de-DE"/>
          </a:p>
        </p:txBody>
      </p:sp>
    </p:spTree>
    <p:extLst>
      <p:ext uri="{BB962C8B-B14F-4D97-AF65-F5344CB8AC3E}">
        <p14:creationId xmlns:p14="http://schemas.microsoft.com/office/powerpoint/2010/main" val="122091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33</a:t>
            </a:fld>
            <a:endParaRPr lang="de-DE"/>
          </a:p>
        </p:txBody>
      </p:sp>
    </p:spTree>
    <p:extLst>
      <p:ext uri="{BB962C8B-B14F-4D97-AF65-F5344CB8AC3E}">
        <p14:creationId xmlns:p14="http://schemas.microsoft.com/office/powerpoint/2010/main" val="181319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34</a:t>
            </a:fld>
            <a:endParaRPr lang="de-DE"/>
          </a:p>
        </p:txBody>
      </p:sp>
    </p:spTree>
    <p:extLst>
      <p:ext uri="{BB962C8B-B14F-4D97-AF65-F5344CB8AC3E}">
        <p14:creationId xmlns:p14="http://schemas.microsoft.com/office/powerpoint/2010/main" val="43886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35</a:t>
            </a:fld>
            <a:endParaRPr lang="de-DE"/>
          </a:p>
        </p:txBody>
      </p:sp>
    </p:spTree>
    <p:extLst>
      <p:ext uri="{BB962C8B-B14F-4D97-AF65-F5344CB8AC3E}">
        <p14:creationId xmlns:p14="http://schemas.microsoft.com/office/powerpoint/2010/main" val="173537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36</a:t>
            </a:fld>
            <a:endParaRPr lang="de-DE"/>
          </a:p>
        </p:txBody>
      </p:sp>
    </p:spTree>
    <p:extLst>
      <p:ext uri="{BB962C8B-B14F-4D97-AF65-F5344CB8AC3E}">
        <p14:creationId xmlns:p14="http://schemas.microsoft.com/office/powerpoint/2010/main" val="207228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 können auf Belange der Schule angepasst werden.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38</a:t>
            </a:fld>
            <a:endParaRPr lang="de-DE"/>
          </a:p>
        </p:txBody>
      </p:sp>
    </p:spTree>
    <p:extLst>
      <p:ext uri="{BB962C8B-B14F-4D97-AF65-F5344CB8AC3E}">
        <p14:creationId xmlns:p14="http://schemas.microsoft.com/office/powerpoint/2010/main" val="36624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Hinweis zur Substitution von M: Wegen </a:t>
            </a:r>
            <a:r>
              <a:rPr lang="de-DE" dirty="0" err="1">
                <a:solidFill>
                  <a:schemeClr val="tx1"/>
                </a:solidFill>
              </a:rPr>
              <a:t>KMK</a:t>
            </a:r>
            <a:r>
              <a:rPr lang="de-DE" dirty="0">
                <a:solidFill>
                  <a:schemeClr val="tx1"/>
                </a:solidFill>
              </a:rPr>
              <a:t>-Bestimmungen zudem </a:t>
            </a:r>
            <a:r>
              <a:rPr lang="de-DE" dirty="0" err="1">
                <a:solidFill>
                  <a:schemeClr val="tx1"/>
                </a:solidFill>
              </a:rPr>
              <a:t>FS</a:t>
            </a:r>
            <a:r>
              <a:rPr lang="de-DE" dirty="0">
                <a:solidFill>
                  <a:schemeClr val="tx1"/>
                </a:solidFill>
              </a:rPr>
              <a:t> verpflichtendes Abiturprüfungsfach</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44</a:t>
            </a:fld>
            <a:endParaRPr lang="de-DE"/>
          </a:p>
        </p:txBody>
      </p:sp>
    </p:spTree>
    <p:extLst>
      <p:ext uri="{BB962C8B-B14F-4D97-AF65-F5344CB8AC3E}">
        <p14:creationId xmlns:p14="http://schemas.microsoft.com/office/powerpoint/2010/main" val="368704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Folien 7 bis 13 können – je nach zeitlichem Rahmen – auch ausgeblendet werden.</a:t>
            </a:r>
          </a:p>
        </p:txBody>
      </p:sp>
      <p:sp>
        <p:nvSpPr>
          <p:cNvPr id="4" name="Foliennummernplatzhalter 3"/>
          <p:cNvSpPr>
            <a:spLocks noGrp="1"/>
          </p:cNvSpPr>
          <p:nvPr>
            <p:ph type="sldNum" sz="quarter" idx="10"/>
          </p:nvPr>
        </p:nvSpPr>
        <p:spPr/>
        <p:txBody>
          <a:bodyPr/>
          <a:lstStyle/>
          <a:p>
            <a:fld id="{E6ED0DCA-4C30-4C99-85AA-8B49A48E3E34}" type="slidenum">
              <a:rPr lang="de-DE" smtClean="0"/>
              <a:t>7</a:t>
            </a:fld>
            <a:endParaRPr lang="de-DE"/>
          </a:p>
        </p:txBody>
      </p:sp>
    </p:spTree>
    <p:extLst>
      <p:ext uri="{BB962C8B-B14F-4D97-AF65-F5344CB8AC3E}">
        <p14:creationId xmlns:p14="http://schemas.microsoft.com/office/powerpoint/2010/main" val="174111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chemeClr val="tx1"/>
                </a:solidFill>
              </a:rPr>
              <a:t>Hinweis zur Substitution von M: Wegen </a:t>
            </a:r>
            <a:r>
              <a:rPr lang="de-DE" dirty="0" err="1">
                <a:solidFill>
                  <a:schemeClr val="tx1"/>
                </a:solidFill>
              </a:rPr>
              <a:t>KMK</a:t>
            </a:r>
            <a:r>
              <a:rPr lang="de-DE" dirty="0">
                <a:solidFill>
                  <a:schemeClr val="tx1"/>
                </a:solidFill>
              </a:rPr>
              <a:t>-Bestimmungen zudem </a:t>
            </a:r>
            <a:r>
              <a:rPr lang="de-DE" dirty="0" err="1">
                <a:solidFill>
                  <a:schemeClr val="tx1"/>
                </a:solidFill>
              </a:rPr>
              <a:t>FS</a:t>
            </a:r>
            <a:r>
              <a:rPr lang="de-DE" dirty="0">
                <a:solidFill>
                  <a:schemeClr val="tx1"/>
                </a:solidFill>
              </a:rPr>
              <a:t> verpflichtendes Abiturprüfungsfach</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45</a:t>
            </a:fld>
            <a:endParaRPr lang="de-DE"/>
          </a:p>
        </p:txBody>
      </p:sp>
    </p:spTree>
    <p:extLst>
      <p:ext uri="{BB962C8B-B14F-4D97-AF65-F5344CB8AC3E}">
        <p14:creationId xmlns:p14="http://schemas.microsoft.com/office/powerpoint/2010/main" val="4150199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Drei</a:t>
            </a:r>
            <a:r>
              <a:rPr lang="de-DE" baseline="0" dirty="0"/>
              <a:t> Naturwissenschaften sind in der Abiturprüfung nicht möglich.</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50</a:t>
            </a:fld>
            <a:endParaRPr lang="de-DE"/>
          </a:p>
        </p:txBody>
      </p:sp>
    </p:spTree>
    <p:extLst>
      <p:ext uri="{BB962C8B-B14F-4D97-AF65-F5344CB8AC3E}">
        <p14:creationId xmlns:p14="http://schemas.microsoft.com/office/powerpoint/2010/main" val="119761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Drei</a:t>
            </a:r>
            <a:r>
              <a:rPr lang="de-DE" baseline="0" dirty="0"/>
              <a:t> Fremdsprachen sind in der Abiturprüfung nicht möglich.</a:t>
            </a:r>
            <a:endParaRPr lang="de-DE" dirty="0"/>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51</a:t>
            </a:fld>
            <a:endParaRPr lang="de-DE"/>
          </a:p>
        </p:txBody>
      </p:sp>
    </p:spTree>
    <p:extLst>
      <p:ext uri="{BB962C8B-B14F-4D97-AF65-F5344CB8AC3E}">
        <p14:creationId xmlns:p14="http://schemas.microsoft.com/office/powerpoint/2010/main" val="3610506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57</a:t>
            </a:fld>
            <a:endParaRPr lang="de-DE"/>
          </a:p>
        </p:txBody>
      </p:sp>
    </p:spTree>
    <p:extLst>
      <p:ext uri="{BB962C8B-B14F-4D97-AF65-F5344CB8AC3E}">
        <p14:creationId xmlns:p14="http://schemas.microsoft.com/office/powerpoint/2010/main" val="190483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58</a:t>
            </a:fld>
            <a:endParaRPr lang="de-DE"/>
          </a:p>
        </p:txBody>
      </p:sp>
    </p:spTree>
    <p:extLst>
      <p:ext uri="{BB962C8B-B14F-4D97-AF65-F5344CB8AC3E}">
        <p14:creationId xmlns:p14="http://schemas.microsoft.com/office/powerpoint/2010/main" val="68040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einzigen </a:t>
            </a:r>
            <a:r>
              <a:rPr lang="de-DE" dirty="0" err="1"/>
              <a:t>FS</a:t>
            </a:r>
            <a:r>
              <a:rPr lang="de-DE" dirty="0"/>
              <a:t> bzw. der einzigen</a:t>
            </a:r>
            <a:r>
              <a:rPr lang="de-DE" baseline="0" dirty="0"/>
              <a:t> NW sind 4 Pflichteinbringungen vorgesehen. Bei Wahl des Vertiefungskurses als Wahlpflichtfach darf die Optionsregel in </a:t>
            </a:r>
            <a:r>
              <a:rPr lang="de-DE" baseline="0" dirty="0" err="1"/>
              <a:t>FS1</a:t>
            </a:r>
            <a:r>
              <a:rPr lang="de-DE" baseline="0" dirty="0"/>
              <a:t> bzw. </a:t>
            </a:r>
            <a:r>
              <a:rPr lang="de-DE" baseline="0" dirty="0" err="1"/>
              <a:t>NW1</a:t>
            </a:r>
            <a:r>
              <a:rPr lang="de-DE" baseline="0" dirty="0"/>
              <a:t> nicht angewendet werden, wenn zwei Pflichteinbringungen aus dem Vertiefungskurs gewählt werden.</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61</a:t>
            </a:fld>
            <a:endParaRPr lang="de-DE"/>
          </a:p>
        </p:txBody>
      </p:sp>
    </p:spTree>
    <p:extLst>
      <p:ext uri="{BB962C8B-B14F-4D97-AF65-F5344CB8AC3E}">
        <p14:creationId xmlns:p14="http://schemas.microsoft.com/office/powerpoint/2010/main" val="224252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p:txBody>
      </p:sp>
      <p:sp>
        <p:nvSpPr>
          <p:cNvPr id="4" name="Foliennummernplatzhalter 3"/>
          <p:cNvSpPr>
            <a:spLocks noGrp="1"/>
          </p:cNvSpPr>
          <p:nvPr>
            <p:ph type="sldNum" sz="quarter" idx="10"/>
          </p:nvPr>
        </p:nvSpPr>
        <p:spPr/>
        <p:txBody>
          <a:bodyPr/>
          <a:lstStyle/>
          <a:p>
            <a:fld id="{E6ED0DCA-4C30-4C99-85AA-8B49A48E3E34}" type="slidenum">
              <a:rPr lang="de-DE" smtClean="0"/>
              <a:t>63</a:t>
            </a:fld>
            <a:endParaRPr lang="de-DE"/>
          </a:p>
        </p:txBody>
      </p:sp>
    </p:spTree>
    <p:extLst>
      <p:ext uri="{BB962C8B-B14F-4D97-AF65-F5344CB8AC3E}">
        <p14:creationId xmlns:p14="http://schemas.microsoft.com/office/powerpoint/2010/main" val="254606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64</a:t>
            </a:fld>
            <a:endParaRPr lang="de-DE"/>
          </a:p>
        </p:txBody>
      </p:sp>
    </p:spTree>
    <p:extLst>
      <p:ext uri="{BB962C8B-B14F-4D97-AF65-F5344CB8AC3E}">
        <p14:creationId xmlns:p14="http://schemas.microsoft.com/office/powerpoint/2010/main" val="4211566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65</a:t>
            </a:fld>
            <a:endParaRPr lang="de-DE"/>
          </a:p>
        </p:txBody>
      </p:sp>
    </p:spTree>
    <p:extLst>
      <p:ext uri="{BB962C8B-B14F-4D97-AF65-F5344CB8AC3E}">
        <p14:creationId xmlns:p14="http://schemas.microsoft.com/office/powerpoint/2010/main" val="281586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66</a:t>
            </a:fld>
            <a:endParaRPr lang="de-DE"/>
          </a:p>
        </p:txBody>
      </p:sp>
    </p:spTree>
    <p:extLst>
      <p:ext uri="{BB962C8B-B14F-4D97-AF65-F5344CB8AC3E}">
        <p14:creationId xmlns:p14="http://schemas.microsoft.com/office/powerpoint/2010/main" val="87495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8</a:t>
            </a:fld>
            <a:endParaRPr lang="de-DE"/>
          </a:p>
        </p:txBody>
      </p:sp>
    </p:spTree>
    <p:extLst>
      <p:ext uri="{BB962C8B-B14F-4D97-AF65-F5344CB8AC3E}">
        <p14:creationId xmlns:p14="http://schemas.microsoft.com/office/powerpoint/2010/main" val="239619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67</a:t>
            </a:fld>
            <a:endParaRPr lang="de-DE"/>
          </a:p>
        </p:txBody>
      </p:sp>
    </p:spTree>
    <p:extLst>
      <p:ext uri="{BB962C8B-B14F-4D97-AF65-F5344CB8AC3E}">
        <p14:creationId xmlns:p14="http://schemas.microsoft.com/office/powerpoint/2010/main" val="3234175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Pflichteinbringungen ergeben sich aus den 5 Abiturfächern und den übrigen Einbringungsverpflichtungen. Bei den „freien“ Einbringungen kann frei aus den verbleibenden </a:t>
            </a:r>
            <a:r>
              <a:rPr lang="de-DE" dirty="0" err="1"/>
              <a:t>HJL</a:t>
            </a:r>
            <a:r>
              <a:rPr lang="de-DE" dirty="0"/>
              <a:t> ausgewählt werden, um in der Summe auf 40 </a:t>
            </a:r>
            <a:r>
              <a:rPr lang="de-DE" dirty="0" err="1"/>
              <a:t>HJL</a:t>
            </a:r>
            <a:r>
              <a:rPr lang="de-DE" dirty="0"/>
              <a:t> zu kommen.</a:t>
            </a:r>
          </a:p>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68</a:t>
            </a:fld>
            <a:endParaRPr lang="de-DE"/>
          </a:p>
        </p:txBody>
      </p:sp>
    </p:spTree>
    <p:extLst>
      <p:ext uri="{BB962C8B-B14F-4D97-AF65-F5344CB8AC3E}">
        <p14:creationId xmlns:p14="http://schemas.microsoft.com/office/powerpoint/2010/main" val="3543393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 Ziffer 4: Je stärker die Profilbildung in ein- und demselben Aufgabenfeld ausfällt, desto höher ist das Risiko, bei mehreren mangelhaften Leistungen an den </a:t>
            </a:r>
            <a:r>
              <a:rPr lang="de-DE" dirty="0" err="1"/>
              <a:t>Bestehensbedingungen</a:t>
            </a:r>
            <a:r>
              <a:rPr lang="de-DE" dirty="0"/>
              <a:t> zu scheitern.</a:t>
            </a:r>
          </a:p>
        </p:txBody>
      </p:sp>
      <p:sp>
        <p:nvSpPr>
          <p:cNvPr id="4" name="Foliennummernplatzhalter 3"/>
          <p:cNvSpPr>
            <a:spLocks noGrp="1"/>
          </p:cNvSpPr>
          <p:nvPr>
            <p:ph type="sldNum" sz="quarter" idx="5"/>
          </p:nvPr>
        </p:nvSpPr>
        <p:spPr/>
        <p:txBody>
          <a:bodyPr/>
          <a:lstStyle/>
          <a:p>
            <a:fld id="{E6ED0DCA-4C30-4C99-85AA-8B49A48E3E34}" type="slidenum">
              <a:rPr lang="de-DE" smtClean="0"/>
              <a:t>72</a:t>
            </a:fld>
            <a:endParaRPr lang="de-DE"/>
          </a:p>
        </p:txBody>
      </p:sp>
    </p:spTree>
    <p:extLst>
      <p:ext uri="{BB962C8B-B14F-4D97-AF65-F5344CB8AC3E}">
        <p14:creationId xmlns:p14="http://schemas.microsoft.com/office/powerpoint/2010/main" val="1246675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Verbesserung </a:t>
            </a:r>
            <a:r>
              <a:rPr lang="de-DE" baseline="0" dirty="0"/>
              <a:t>um einen Punkt in der Abiturprüfung im jeweiligen Fach bzw. </a:t>
            </a:r>
            <a:r>
              <a:rPr lang="de-DE" dirty="0"/>
              <a:t>um vier</a:t>
            </a:r>
            <a:r>
              <a:rPr lang="de-DE" baseline="0" dirty="0"/>
              <a:t> Punkte in der Gesamtqualifikation wird erreicht, wenn das Ergebnis der mündlichen Zusatzprüfung drei Punkte besser ist als das Ergebnis in der schriftlichen Prüfung. Die Distanz von einer Nachkommastelle zur nächsten beträgt i.d.R. 18 Punkte.</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73</a:t>
            </a:fld>
            <a:endParaRPr lang="de-DE"/>
          </a:p>
        </p:txBody>
      </p:sp>
    </p:spTree>
    <p:extLst>
      <p:ext uri="{BB962C8B-B14F-4D97-AF65-F5344CB8AC3E}">
        <p14:creationId xmlns:p14="http://schemas.microsoft.com/office/powerpoint/2010/main" val="366052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9</a:t>
            </a:fld>
            <a:endParaRPr lang="de-DE"/>
          </a:p>
        </p:txBody>
      </p:sp>
    </p:spTree>
    <p:extLst>
      <p:ext uri="{BB962C8B-B14F-4D97-AF65-F5344CB8AC3E}">
        <p14:creationId xmlns:p14="http://schemas.microsoft.com/office/powerpoint/2010/main" val="368720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Sofern die Schule die Lehrplanalternativen</a:t>
            </a:r>
            <a:r>
              <a:rPr lang="de-DE" baseline="0" dirty="0"/>
              <a:t> Biophysik und/oder Astrophysik</a:t>
            </a:r>
            <a:r>
              <a:rPr lang="de-DE" dirty="0"/>
              <a:t> anbietet, kann bereits hier darauf</a:t>
            </a:r>
            <a:r>
              <a:rPr lang="de-DE" baseline="0" dirty="0"/>
              <a:t> hingewiesen werden.</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10</a:t>
            </a:fld>
            <a:endParaRPr lang="de-DE"/>
          </a:p>
        </p:txBody>
      </p:sp>
    </p:spTree>
    <p:extLst>
      <p:ext uri="{BB962C8B-B14F-4D97-AF65-F5344CB8AC3E}">
        <p14:creationId xmlns:p14="http://schemas.microsoft.com/office/powerpoint/2010/main" val="244695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367">
              <a:defRPr/>
            </a:pPr>
            <a:r>
              <a:rPr lang="de-DE" dirty="0"/>
              <a:t>Sofern die Schule die Lehrplanalternative Geologie anbietet, kann bereits hier darauf</a:t>
            </a:r>
            <a:r>
              <a:rPr lang="de-DE" baseline="0" dirty="0"/>
              <a:t> hingewiesen werden.</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D0DCA-4C30-4C99-85AA-8B49A48E3E3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2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Unterricht und Abiturprüfung</a:t>
            </a:r>
            <a:r>
              <a:rPr lang="de-DE" baseline="0" dirty="0"/>
              <a:t> in D und M auf </a:t>
            </a:r>
            <a:r>
              <a:rPr lang="de-DE" baseline="0" dirty="0" err="1"/>
              <a:t>eA</a:t>
            </a:r>
            <a:r>
              <a:rPr lang="de-DE" baseline="0" dirty="0"/>
              <a:t> für alle – unabhängig von Besuch des Vertiefungskurses</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24</a:t>
            </a:fld>
            <a:endParaRPr lang="de-DE"/>
          </a:p>
        </p:txBody>
      </p:sp>
    </p:spTree>
    <p:extLst>
      <p:ext uri="{BB962C8B-B14F-4D97-AF65-F5344CB8AC3E}">
        <p14:creationId xmlns:p14="http://schemas.microsoft.com/office/powerpoint/2010/main" val="72688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Wahlpflichtpflicht ist stets aufgabenfeldgebunden.</a:t>
            </a:r>
          </a:p>
        </p:txBody>
      </p:sp>
      <p:sp>
        <p:nvSpPr>
          <p:cNvPr id="4" name="Foliennummernplatzhalter 3"/>
          <p:cNvSpPr>
            <a:spLocks noGrp="1"/>
          </p:cNvSpPr>
          <p:nvPr>
            <p:ph type="sldNum" sz="quarter" idx="10"/>
          </p:nvPr>
        </p:nvSpPr>
        <p:spPr/>
        <p:txBody>
          <a:bodyPr/>
          <a:lstStyle/>
          <a:p>
            <a:fld id="{E6ED0DCA-4C30-4C99-85AA-8B49A48E3E34}" type="slidenum">
              <a:rPr lang="de-DE" smtClean="0"/>
              <a:t>25</a:t>
            </a:fld>
            <a:endParaRPr lang="de-DE"/>
          </a:p>
        </p:txBody>
      </p:sp>
    </p:spTree>
    <p:extLst>
      <p:ext uri="{BB962C8B-B14F-4D97-AF65-F5344CB8AC3E}">
        <p14:creationId xmlns:p14="http://schemas.microsoft.com/office/powerpoint/2010/main" val="177204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Schule kann - über die Pflichtbelegung hinaus - auch die Weiterbelegung von in </a:t>
            </a:r>
            <a:r>
              <a:rPr lang="de-DE" baseline="0" dirty="0" err="1"/>
              <a:t>Q12</a:t>
            </a:r>
            <a:r>
              <a:rPr lang="de-DE" baseline="0" dirty="0"/>
              <a:t> belegten Fächern in </a:t>
            </a:r>
            <a:r>
              <a:rPr lang="de-DE" baseline="0" dirty="0" err="1"/>
              <a:t>Q13</a:t>
            </a:r>
            <a:r>
              <a:rPr lang="de-DE" baseline="0" dirty="0"/>
              <a:t> gestatten.</a:t>
            </a:r>
            <a:endParaRPr lang="de-DE" dirty="0"/>
          </a:p>
        </p:txBody>
      </p:sp>
      <p:sp>
        <p:nvSpPr>
          <p:cNvPr id="4" name="Foliennummernplatzhalter 3"/>
          <p:cNvSpPr>
            <a:spLocks noGrp="1"/>
          </p:cNvSpPr>
          <p:nvPr>
            <p:ph type="sldNum" sz="quarter" idx="10"/>
          </p:nvPr>
        </p:nvSpPr>
        <p:spPr/>
        <p:txBody>
          <a:bodyPr/>
          <a:lstStyle/>
          <a:p>
            <a:fld id="{E6ED0DCA-4C30-4C99-85AA-8B49A48E3E34}" type="slidenum">
              <a:rPr lang="de-DE" smtClean="0"/>
              <a:t>28</a:t>
            </a:fld>
            <a:endParaRPr lang="de-DE"/>
          </a:p>
        </p:txBody>
      </p:sp>
    </p:spTree>
    <p:extLst>
      <p:ext uri="{BB962C8B-B14F-4D97-AF65-F5344CB8AC3E}">
        <p14:creationId xmlns:p14="http://schemas.microsoft.com/office/powerpoint/2010/main" val="31671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F972912-74CB-4C15-9FB3-8E6B69F4ACB5}" type="datetimeFigureOut">
              <a:rPr lang="de-DE" smtClean="0"/>
              <a:t>11.11.2025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437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972912-74CB-4C15-9FB3-8E6B69F4ACB5}" type="datetimeFigureOut">
              <a:rPr lang="de-DE" smtClean="0"/>
              <a:t>11.11.2025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10687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972912-74CB-4C15-9FB3-8E6B69F4ACB5}" type="datetimeFigureOut">
              <a:rPr lang="de-DE" smtClean="0"/>
              <a:t>11.11.2025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348171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972912-74CB-4C15-9FB3-8E6B69F4ACB5}" type="datetimeFigureOut">
              <a:rPr lang="de-DE" smtClean="0"/>
              <a:t>11.11.2025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315868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F972912-74CB-4C15-9FB3-8E6B69F4ACB5}" type="datetimeFigureOut">
              <a:rPr lang="de-DE" smtClean="0"/>
              <a:t>11.11.2025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429405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F972912-74CB-4C15-9FB3-8E6B69F4ACB5}" type="datetimeFigureOut">
              <a:rPr lang="de-DE" smtClean="0"/>
              <a:t>11.11.2025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17014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F972912-74CB-4C15-9FB3-8E6B69F4ACB5}" type="datetimeFigureOut">
              <a:rPr lang="de-DE" smtClean="0"/>
              <a:t>11.11.2025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296862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F972912-74CB-4C15-9FB3-8E6B69F4ACB5}" type="datetimeFigureOut">
              <a:rPr lang="de-DE" smtClean="0"/>
              <a:t>11.11.2025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235137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72912-74CB-4C15-9FB3-8E6B69F4ACB5}" type="datetimeFigureOut">
              <a:rPr lang="de-DE" smtClean="0"/>
              <a:t>11.11.2025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111687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F972912-74CB-4C15-9FB3-8E6B69F4ACB5}" type="datetimeFigureOut">
              <a:rPr lang="de-DE" smtClean="0"/>
              <a:t>11.11.2025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204502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F972912-74CB-4C15-9FB3-8E6B69F4ACB5}" type="datetimeFigureOut">
              <a:rPr lang="de-DE" smtClean="0"/>
              <a:t>11.11.2025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E1356D0-298F-46B1-ADC5-7E04BF78D124}" type="slidenum">
              <a:rPr lang="de-DE" smtClean="0"/>
              <a:t>‹Nr.›</a:t>
            </a:fld>
            <a:endParaRPr lang="de-DE"/>
          </a:p>
        </p:txBody>
      </p:sp>
    </p:spTree>
    <p:extLst>
      <p:ext uri="{BB962C8B-B14F-4D97-AF65-F5344CB8AC3E}">
        <p14:creationId xmlns:p14="http://schemas.microsoft.com/office/powerpoint/2010/main" val="379283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2912-74CB-4C15-9FB3-8E6B69F4ACB5}" type="datetimeFigureOut">
              <a:rPr lang="de-DE" smtClean="0"/>
              <a:t>11.11.2025</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356D0-298F-46B1-ADC5-7E04BF78D124}" type="slidenum">
              <a:rPr lang="de-DE" smtClean="0"/>
              <a:t>‹Nr.›</a:t>
            </a:fld>
            <a:endParaRPr lang="de-DE"/>
          </a:p>
        </p:txBody>
      </p:sp>
    </p:spTree>
    <p:extLst>
      <p:ext uri="{BB962C8B-B14F-4D97-AF65-F5344CB8AC3E}">
        <p14:creationId xmlns:p14="http://schemas.microsoft.com/office/powerpoint/2010/main" val="937694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Text, Gebäude, Screenshot, Fenster enthält.&#10;&#10;Automatisch generierte Beschreibung">
            <a:extLst>
              <a:ext uri="{FF2B5EF4-FFF2-40B4-BE49-F238E27FC236}">
                <a16:creationId xmlns:a16="http://schemas.microsoft.com/office/drawing/2014/main" id="{AED65EEB-37BA-C3CA-C21A-E9E7D403E3BB}"/>
              </a:ext>
            </a:extLst>
          </p:cNvPr>
          <p:cNvPicPr>
            <a:picLocks noChangeAspect="1"/>
          </p:cNvPicPr>
          <p:nvPr/>
        </p:nvPicPr>
        <p:blipFill rotWithShape="1">
          <a:blip r:embed="rId2"/>
          <a:srcRect r="24985" b="-1"/>
          <a:stretch/>
        </p:blipFill>
        <p:spPr>
          <a:xfrm>
            <a:off x="-1123" y="1282"/>
            <a:ext cx="9143980" cy="6856718"/>
          </a:xfrm>
          <a:prstGeom prst="rect">
            <a:avLst/>
          </a:prstGeom>
        </p:spPr>
      </p:pic>
    </p:spTree>
    <p:extLst>
      <p:ext uri="{BB962C8B-B14F-4D97-AF65-F5344CB8AC3E}">
        <p14:creationId xmlns:p14="http://schemas.microsoft.com/office/powerpoint/2010/main" val="260582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Pflichtbelegung</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598302992"/>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dirty="0">
                          <a:solidFill>
                            <a:schemeClr val="accent1">
                              <a:lumMod val="50000"/>
                            </a:schemeClr>
                          </a:solidFill>
                        </a:rPr>
                        <a:t>eine fortgeführte Fremdsprache</a:t>
                      </a:r>
                    </a:p>
                    <a:p>
                      <a:pPr marL="285750" indent="-285750">
                        <a:buFont typeface="Arial" panose="020B0604020202020204" pitchFamily="34" charset="0"/>
                        <a:buChar char="•"/>
                      </a:pPr>
                      <a:r>
                        <a:rPr lang="de-DE" sz="1600" dirty="0">
                          <a:solidFill>
                            <a:schemeClr val="accent1">
                              <a:lumMod val="50000"/>
                            </a:schemeClr>
                          </a:solidFill>
                        </a:rPr>
                        <a:t>eine Naturwissenschaft </a:t>
                      </a:r>
                      <a:r>
                        <a:rPr lang="de-DE" sz="1400" dirty="0">
                          <a:solidFill>
                            <a:schemeClr val="accent1">
                              <a:lumMod val="50000"/>
                            </a:schemeClr>
                          </a:solidFill>
                        </a:rPr>
                        <a:t>(Biologie, Chemie, Physik)</a:t>
                      </a:r>
                    </a:p>
                    <a:p>
                      <a:pPr marL="285750" indent="-285750">
                        <a:buFont typeface="Arial" panose="020B0604020202020204" pitchFamily="34" charset="0"/>
                        <a:buChar char="•"/>
                      </a:pPr>
                      <a:r>
                        <a:rPr lang="de-DE" sz="1600" dirty="0">
                          <a:solidFill>
                            <a:schemeClr val="accent1">
                              <a:lumMod val="50000"/>
                            </a:schemeClr>
                          </a:solidFill>
                        </a:rPr>
                        <a:t>eine weitere fortgeführte Fremdsprache </a:t>
                      </a:r>
                      <a:br>
                        <a:rPr lang="de-DE" sz="1600" dirty="0">
                          <a:solidFill>
                            <a:schemeClr val="accent1">
                              <a:lumMod val="50000"/>
                            </a:schemeClr>
                          </a:solidFill>
                        </a:rPr>
                      </a:br>
                      <a:r>
                        <a:rPr lang="de-DE" sz="1600" b="1" i="1" dirty="0">
                          <a:solidFill>
                            <a:schemeClr val="accent1">
                              <a:lumMod val="50000"/>
                            </a:schemeClr>
                          </a:solidFill>
                        </a:rPr>
                        <a:t>oder</a:t>
                      </a:r>
                      <a:r>
                        <a:rPr lang="de-DE" sz="1600" b="1" i="1" baseline="0" dirty="0">
                          <a:solidFill>
                            <a:schemeClr val="accent1">
                              <a:lumMod val="50000"/>
                            </a:schemeClr>
                          </a:solidFill>
                        </a:rPr>
                        <a:t> </a:t>
                      </a:r>
                      <a:r>
                        <a:rPr lang="de-DE" sz="1600" baseline="0" dirty="0">
                          <a:solidFill>
                            <a:schemeClr val="accent1">
                              <a:lumMod val="50000"/>
                            </a:schemeClr>
                          </a:solidFill>
                        </a:rPr>
                        <a:t>eine spät beginnende Fremdsprache</a:t>
                      </a:r>
                      <a:br>
                        <a:rPr lang="de-DE" sz="1600" baseline="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eine weitere Naturwissenschaft</a:t>
                      </a:r>
                      <a:br>
                        <a:rPr lang="de-DE" sz="160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Informatik </a:t>
                      </a:r>
                      <a:r>
                        <a:rPr lang="de-DE" sz="1400" dirty="0">
                          <a:solidFill>
                            <a:schemeClr val="accent1">
                              <a:lumMod val="50000"/>
                            </a:schemeClr>
                          </a:solidFill>
                        </a:rPr>
                        <a:t>(nur NTG)</a:t>
                      </a:r>
                      <a:br>
                        <a:rPr lang="de-DE" sz="1600" dirty="0">
                          <a:solidFill>
                            <a:schemeClr val="accent1">
                              <a:lumMod val="50000"/>
                            </a:schemeClr>
                          </a:solidFill>
                        </a:rPr>
                      </a:br>
                      <a:r>
                        <a:rPr lang="de-DE" sz="1600" b="1" i="1" dirty="0">
                          <a:solidFill>
                            <a:schemeClr val="accent1">
                              <a:lumMod val="50000"/>
                            </a:schemeClr>
                          </a:solidFill>
                        </a:rPr>
                        <a:t>oder </a:t>
                      </a:r>
                      <a:r>
                        <a:rPr lang="de-DE" sz="1600" b="0" i="0" dirty="0">
                          <a:solidFill>
                            <a:schemeClr val="accent1">
                              <a:lumMod val="50000"/>
                            </a:schemeClr>
                          </a:solidFill>
                        </a:rPr>
                        <a:t>spät beginnende </a:t>
                      </a:r>
                      <a:r>
                        <a:rPr lang="de-DE" sz="1600" dirty="0">
                          <a:solidFill>
                            <a:schemeClr val="accent1">
                              <a:lumMod val="50000"/>
                            </a:schemeClr>
                          </a:solidFill>
                        </a:rPr>
                        <a:t>Informatik </a:t>
                      </a:r>
                      <a:r>
                        <a:rPr lang="de-DE" sz="1400" dirty="0">
                          <a:solidFill>
                            <a:schemeClr val="accent1">
                              <a:lumMod val="50000"/>
                            </a:schemeClr>
                          </a:solidFill>
                        </a:rPr>
                        <a:t>(SG)</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buFont typeface="Arial" panose="020B0604020202020204" pitchFamily="34" charset="0"/>
                        <a:buChar char="•"/>
                      </a:pPr>
                      <a:r>
                        <a:rPr lang="de-DE" sz="1600" kern="1200" dirty="0">
                          <a:solidFill>
                            <a:srgbClr val="DAE3F3"/>
                          </a:solidFill>
                          <a:latin typeface="+mn-lt"/>
                          <a:ea typeface="+mn-ea"/>
                          <a:cs typeface="+mn-cs"/>
                        </a:rPr>
                        <a:t>Kunst oder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kern="1200" dirty="0">
                          <a:solidFill>
                            <a:srgbClr val="DAE3F3"/>
                          </a:solidFill>
                          <a:latin typeface="+mn-lt"/>
                          <a:ea typeface="+mn-ea"/>
                          <a:cs typeface="+mn-cs"/>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bg1"/>
                          </a:solidFill>
                        </a:rPr>
                        <a:t>Geographie oder Wirtschaft und Recht (WR)</a:t>
                      </a:r>
                      <a:endParaRPr lang="de-DE" sz="1600" kern="1200" dirty="0">
                        <a:solidFill>
                          <a:schemeClr val="bg1"/>
                        </a:solidFill>
                        <a:latin typeface="+mn-lt"/>
                        <a:ea typeface="+mn-ea"/>
                        <a:cs typeface="Arial" panose="020B0604020202020204" pitchFamily="34" charset="0"/>
                      </a:endParaRP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bg1"/>
                          </a:solidFill>
                        </a:rPr>
                        <a:t>2</a:t>
                      </a:r>
                      <a:endParaRPr lang="de-DE" sz="1600" kern="1200" dirty="0">
                        <a:solidFill>
                          <a:schemeClr val="bg1"/>
                        </a:solidFill>
                        <a:latin typeface="+mn-lt"/>
                        <a:ea typeface="+mn-ea"/>
                        <a:cs typeface="Arial" panose="020B0604020202020204" pitchFamily="34" charset="0"/>
                      </a:endParaRP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a:t>
                      </a:r>
                    </a:p>
                  </a:txBody>
                  <a:tcPr anchor="ctr"/>
                </a:tc>
                <a:tc>
                  <a:txBody>
                    <a:bodyPr/>
                    <a:lstStyle/>
                    <a:p>
                      <a:pPr marL="0" indent="0" algn="ctr" defTabSz="914400" rtl="0" eaLnBrk="1" latinLnBrk="0" hangingPunct="1">
                        <a:buFont typeface="Arial" panose="020B0604020202020204" pitchFamily="34" charset="0"/>
                        <a:buNone/>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8762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
                <a:srgbClr val="355D90"/>
              </a:buClr>
              <a:buSzTx/>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a:t>
            </a:r>
            <a:r>
              <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rPr>
              <a:t> und </a:t>
            </a: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Belegungsbeispiele</a:t>
            </a:r>
            <a:endPar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000" b="1" i="0" u="none" strike="noStrike" kern="1200" cap="none" spc="0" normalizeH="0" baseline="0" noProof="0" dirty="0" err="1">
                <a:ln>
                  <a:noFill/>
                </a:ln>
                <a:solidFill>
                  <a:srgbClr val="000000"/>
                </a:solidFill>
                <a:effectLst/>
                <a:uLnTx/>
                <a:uFillTx/>
                <a:latin typeface="Calibri" panose="020F0502020204030204"/>
                <a:cs typeface="Arial" panose="020B0604020202020204" pitchFamily="34" charset="0"/>
              </a:rPr>
              <a:t>Pflichtbelegung</a:t>
            </a:r>
            <a:endParaRPr kumimoji="0" lang="en-GB" altLang="de-DE" sz="2000" b="0" i="0" u="none" strike="noStrike" kern="1200" cap="none" spc="0" normalizeH="0" baseline="0" noProof="0" dirty="0">
              <a:ln>
                <a:noFill/>
              </a:ln>
              <a:solidFill>
                <a:srgbClr val="000000"/>
              </a:solidFill>
              <a:effectLst/>
              <a:uLnTx/>
              <a:uFillTx/>
              <a:latin typeface="Calibri" panose="020F0502020204030204"/>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3197901789"/>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dirty="0">
                          <a:solidFill>
                            <a:schemeClr val="accent1">
                              <a:lumMod val="50000"/>
                            </a:schemeClr>
                          </a:solidFill>
                        </a:rPr>
                        <a:t>eine fortgeführte Fremdsprache</a:t>
                      </a:r>
                    </a:p>
                    <a:p>
                      <a:pPr marL="285750" indent="-285750">
                        <a:buFont typeface="Arial" panose="020B0604020202020204" pitchFamily="34" charset="0"/>
                        <a:buChar char="•"/>
                      </a:pPr>
                      <a:r>
                        <a:rPr lang="de-DE" sz="1600" dirty="0">
                          <a:solidFill>
                            <a:schemeClr val="accent1">
                              <a:lumMod val="50000"/>
                            </a:schemeClr>
                          </a:solidFill>
                        </a:rPr>
                        <a:t>eine Naturwissenschaft </a:t>
                      </a:r>
                      <a:r>
                        <a:rPr lang="de-DE" sz="1400" dirty="0">
                          <a:solidFill>
                            <a:schemeClr val="accent1">
                              <a:lumMod val="50000"/>
                            </a:schemeClr>
                          </a:solidFill>
                        </a:rPr>
                        <a:t>(Biologie, Chemie, Physik)</a:t>
                      </a:r>
                    </a:p>
                    <a:p>
                      <a:pPr marL="285750" indent="-285750">
                        <a:buFont typeface="Arial" panose="020B0604020202020204" pitchFamily="34" charset="0"/>
                        <a:buChar char="•"/>
                      </a:pPr>
                      <a:r>
                        <a:rPr lang="de-DE" sz="1600" dirty="0">
                          <a:solidFill>
                            <a:schemeClr val="accent1">
                              <a:lumMod val="50000"/>
                            </a:schemeClr>
                          </a:solidFill>
                        </a:rPr>
                        <a:t>eine weitere fortgeführte Fremdsprache </a:t>
                      </a:r>
                      <a:br>
                        <a:rPr lang="de-DE" sz="1600" dirty="0">
                          <a:solidFill>
                            <a:schemeClr val="accent1">
                              <a:lumMod val="50000"/>
                            </a:schemeClr>
                          </a:solidFill>
                        </a:rPr>
                      </a:br>
                      <a:r>
                        <a:rPr lang="de-DE" sz="1600" b="1" i="1" dirty="0">
                          <a:solidFill>
                            <a:schemeClr val="accent1">
                              <a:lumMod val="50000"/>
                            </a:schemeClr>
                          </a:solidFill>
                        </a:rPr>
                        <a:t>oder</a:t>
                      </a:r>
                      <a:r>
                        <a:rPr lang="de-DE" sz="1600" b="1" i="1" baseline="0" dirty="0">
                          <a:solidFill>
                            <a:schemeClr val="accent1">
                              <a:lumMod val="50000"/>
                            </a:schemeClr>
                          </a:solidFill>
                        </a:rPr>
                        <a:t> </a:t>
                      </a:r>
                      <a:r>
                        <a:rPr lang="de-DE" sz="1600" baseline="0" dirty="0">
                          <a:solidFill>
                            <a:schemeClr val="accent1">
                              <a:lumMod val="50000"/>
                            </a:schemeClr>
                          </a:solidFill>
                        </a:rPr>
                        <a:t>eine spät beginnende Fremdsprache</a:t>
                      </a:r>
                      <a:br>
                        <a:rPr lang="de-DE" sz="1600" baseline="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eine weitere Naturwissenschaft</a:t>
                      </a:r>
                      <a:br>
                        <a:rPr lang="de-DE" sz="160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Informatik </a:t>
                      </a:r>
                      <a:r>
                        <a:rPr lang="de-DE" sz="1400" dirty="0">
                          <a:solidFill>
                            <a:schemeClr val="accent1">
                              <a:lumMod val="50000"/>
                            </a:schemeClr>
                          </a:solidFill>
                        </a:rPr>
                        <a:t>(nur NTG)</a:t>
                      </a:r>
                      <a:br>
                        <a:rPr lang="de-DE" sz="1600" dirty="0">
                          <a:solidFill>
                            <a:schemeClr val="accent1">
                              <a:lumMod val="50000"/>
                            </a:schemeClr>
                          </a:solidFill>
                        </a:rPr>
                      </a:br>
                      <a:r>
                        <a:rPr lang="de-DE" sz="1600" b="1" i="1" dirty="0">
                          <a:solidFill>
                            <a:schemeClr val="accent1">
                              <a:lumMod val="50000"/>
                            </a:schemeClr>
                          </a:solidFill>
                        </a:rPr>
                        <a:t>oder </a:t>
                      </a:r>
                      <a:r>
                        <a:rPr lang="de-DE" sz="1600" b="0" i="0" dirty="0">
                          <a:solidFill>
                            <a:schemeClr val="accent1">
                              <a:lumMod val="50000"/>
                            </a:schemeClr>
                          </a:solidFill>
                        </a:rPr>
                        <a:t>spät beginnende </a:t>
                      </a:r>
                      <a:r>
                        <a:rPr lang="de-DE" sz="1600" dirty="0">
                          <a:solidFill>
                            <a:schemeClr val="accent1">
                              <a:lumMod val="50000"/>
                            </a:schemeClr>
                          </a:solidFill>
                        </a:rPr>
                        <a:t>Informatik </a:t>
                      </a:r>
                      <a:r>
                        <a:rPr lang="de-DE" sz="1400" dirty="0">
                          <a:solidFill>
                            <a:schemeClr val="accent1">
                              <a:lumMod val="50000"/>
                            </a:schemeClr>
                          </a:solidFill>
                        </a:rPr>
                        <a:t>(SG)</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buFont typeface="Arial" panose="020B0604020202020204" pitchFamily="34" charset="0"/>
                        <a:buChar char="•"/>
                      </a:pPr>
                      <a:r>
                        <a:rPr lang="de-DE" sz="1600" dirty="0">
                          <a:solidFill>
                            <a:schemeClr val="accent1">
                              <a:lumMod val="50000"/>
                            </a:schemeClr>
                          </a:solidFill>
                        </a:rPr>
                        <a:t>Kunst </a:t>
                      </a:r>
                      <a:r>
                        <a:rPr lang="de-DE" sz="1600" b="1" i="1" dirty="0">
                          <a:solidFill>
                            <a:schemeClr val="accent1">
                              <a:lumMod val="50000"/>
                            </a:schemeClr>
                          </a:solidFill>
                        </a:rPr>
                        <a:t>oder </a:t>
                      </a:r>
                      <a:r>
                        <a:rPr lang="de-DE" sz="1600" dirty="0">
                          <a:solidFill>
                            <a:schemeClr val="accent1">
                              <a:lumMod val="50000"/>
                            </a:schemeClr>
                          </a:solidFill>
                        </a:rPr>
                        <a:t>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solidFill>
                            <a:schemeClr val="accent1">
                              <a:lumMod val="50000"/>
                            </a:schemeClr>
                          </a:solidFill>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bg1"/>
                          </a:solidFill>
                        </a:rPr>
                        <a:t>Geographie oder Wirtschaft und Recht (WR)</a:t>
                      </a:r>
                      <a:endParaRPr lang="de-DE" sz="1600" kern="1200" dirty="0">
                        <a:solidFill>
                          <a:schemeClr val="bg1"/>
                        </a:solidFill>
                        <a:latin typeface="+mn-lt"/>
                        <a:ea typeface="+mn-ea"/>
                        <a:cs typeface="Arial" panose="020B0604020202020204" pitchFamily="34" charset="0"/>
                      </a:endParaRP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bg1"/>
                          </a:solidFill>
                        </a:rPr>
                        <a:t>2</a:t>
                      </a:r>
                      <a:endParaRPr lang="de-DE" sz="1600" kern="1200" dirty="0">
                        <a:solidFill>
                          <a:schemeClr val="bg1"/>
                        </a:solidFill>
                        <a:latin typeface="+mn-lt"/>
                        <a:ea typeface="+mn-ea"/>
                        <a:cs typeface="Arial" panose="020B0604020202020204" pitchFamily="34" charset="0"/>
                      </a:endParaRP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a:t>
                      </a:r>
                    </a:p>
                  </a:txBody>
                  <a:tcPr anchor="ctr"/>
                </a:tc>
                <a:tc>
                  <a:txBody>
                    <a:bodyPr/>
                    <a:lstStyle/>
                    <a:p>
                      <a:pPr marL="0" indent="0" algn="ctr" defTabSz="914400" rtl="0" eaLnBrk="1" latinLnBrk="0" hangingPunct="1">
                        <a:buFont typeface="Arial" panose="020B0604020202020204" pitchFamily="34" charset="0"/>
                        <a:buNone/>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b</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reite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und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vertiefte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Allgemein-bildung</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i</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ndividuelle</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Wahl-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möglichkeiten</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074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
                <a:srgbClr val="355D90"/>
              </a:buClr>
              <a:buSzTx/>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a:t>
            </a:r>
            <a:r>
              <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rPr>
              <a:t> und </a:t>
            </a: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Belegungsbeispiele</a:t>
            </a:r>
            <a:endPar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000" b="1" i="0" u="none" strike="noStrike" kern="1200" cap="none" spc="0" normalizeH="0" baseline="0" noProof="0" dirty="0" err="1">
                <a:ln>
                  <a:noFill/>
                </a:ln>
                <a:solidFill>
                  <a:srgbClr val="000000"/>
                </a:solidFill>
                <a:effectLst/>
                <a:uLnTx/>
                <a:uFillTx/>
                <a:latin typeface="Calibri" panose="020F0502020204030204"/>
                <a:cs typeface="Arial" panose="020B0604020202020204" pitchFamily="34" charset="0"/>
              </a:rPr>
              <a:t>Pflichtbelegung</a:t>
            </a:r>
            <a:endParaRPr kumimoji="0" lang="en-GB" altLang="de-DE" sz="2000" b="0" i="0" u="none" strike="noStrike" kern="1200" cap="none" spc="0" normalizeH="0" baseline="0" noProof="0" dirty="0">
              <a:ln>
                <a:noFill/>
              </a:ln>
              <a:solidFill>
                <a:srgbClr val="000000"/>
              </a:solidFill>
              <a:effectLst/>
              <a:uLnTx/>
              <a:uFillTx/>
              <a:latin typeface="Calibri" panose="020F0502020204030204"/>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786201173"/>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dirty="0">
                          <a:solidFill>
                            <a:schemeClr val="accent1">
                              <a:lumMod val="50000"/>
                            </a:schemeClr>
                          </a:solidFill>
                        </a:rPr>
                        <a:t>eine fortgeführte Fremdsprache</a:t>
                      </a:r>
                    </a:p>
                    <a:p>
                      <a:pPr marL="285750" indent="-285750">
                        <a:buFont typeface="Arial" panose="020B0604020202020204" pitchFamily="34" charset="0"/>
                        <a:buChar char="•"/>
                      </a:pPr>
                      <a:r>
                        <a:rPr lang="de-DE" sz="1600" dirty="0">
                          <a:solidFill>
                            <a:schemeClr val="accent1">
                              <a:lumMod val="50000"/>
                            </a:schemeClr>
                          </a:solidFill>
                        </a:rPr>
                        <a:t>eine Naturwissenschaft </a:t>
                      </a:r>
                      <a:r>
                        <a:rPr lang="de-DE" sz="1400" dirty="0">
                          <a:solidFill>
                            <a:schemeClr val="accent1">
                              <a:lumMod val="50000"/>
                            </a:schemeClr>
                          </a:solidFill>
                        </a:rPr>
                        <a:t>(Biologie, Chemie, Physik)</a:t>
                      </a:r>
                    </a:p>
                    <a:p>
                      <a:pPr marL="285750" indent="-285750">
                        <a:buFont typeface="Arial" panose="020B0604020202020204" pitchFamily="34" charset="0"/>
                        <a:buChar char="•"/>
                      </a:pPr>
                      <a:r>
                        <a:rPr lang="de-DE" sz="1600" dirty="0">
                          <a:solidFill>
                            <a:schemeClr val="accent1">
                              <a:lumMod val="50000"/>
                            </a:schemeClr>
                          </a:solidFill>
                        </a:rPr>
                        <a:t>eine weitere fortgeführte Fremdsprache </a:t>
                      </a:r>
                      <a:br>
                        <a:rPr lang="de-DE" sz="1600" dirty="0">
                          <a:solidFill>
                            <a:schemeClr val="accent1">
                              <a:lumMod val="50000"/>
                            </a:schemeClr>
                          </a:solidFill>
                        </a:rPr>
                      </a:br>
                      <a:r>
                        <a:rPr lang="de-DE" sz="1600" b="1" i="1" dirty="0">
                          <a:solidFill>
                            <a:schemeClr val="accent1">
                              <a:lumMod val="50000"/>
                            </a:schemeClr>
                          </a:solidFill>
                        </a:rPr>
                        <a:t>oder</a:t>
                      </a:r>
                      <a:r>
                        <a:rPr lang="de-DE" sz="1600" b="1" i="1" baseline="0" dirty="0">
                          <a:solidFill>
                            <a:schemeClr val="accent1">
                              <a:lumMod val="50000"/>
                            </a:schemeClr>
                          </a:solidFill>
                        </a:rPr>
                        <a:t> </a:t>
                      </a:r>
                      <a:r>
                        <a:rPr lang="de-DE" sz="1600" baseline="0" dirty="0">
                          <a:solidFill>
                            <a:schemeClr val="accent1">
                              <a:lumMod val="50000"/>
                            </a:schemeClr>
                          </a:solidFill>
                        </a:rPr>
                        <a:t>eine spät beginnende Fremdsprache</a:t>
                      </a:r>
                      <a:br>
                        <a:rPr lang="de-DE" sz="1600" baseline="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eine weitere Naturwissenschaft</a:t>
                      </a:r>
                      <a:br>
                        <a:rPr lang="de-DE" sz="160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Informatik </a:t>
                      </a:r>
                      <a:r>
                        <a:rPr lang="de-DE" sz="1400" dirty="0">
                          <a:solidFill>
                            <a:schemeClr val="accent1">
                              <a:lumMod val="50000"/>
                            </a:schemeClr>
                          </a:solidFill>
                        </a:rPr>
                        <a:t>(nur NTG)</a:t>
                      </a:r>
                      <a:br>
                        <a:rPr lang="de-DE" sz="1600" dirty="0">
                          <a:solidFill>
                            <a:schemeClr val="accent1">
                              <a:lumMod val="50000"/>
                            </a:schemeClr>
                          </a:solidFill>
                        </a:rPr>
                      </a:br>
                      <a:r>
                        <a:rPr lang="de-DE" sz="1600" b="1" i="1" dirty="0">
                          <a:solidFill>
                            <a:schemeClr val="accent1">
                              <a:lumMod val="50000"/>
                            </a:schemeClr>
                          </a:solidFill>
                        </a:rPr>
                        <a:t>oder </a:t>
                      </a:r>
                      <a:r>
                        <a:rPr lang="de-DE" sz="1600" b="0" i="0" dirty="0">
                          <a:solidFill>
                            <a:schemeClr val="accent1">
                              <a:lumMod val="50000"/>
                            </a:schemeClr>
                          </a:solidFill>
                        </a:rPr>
                        <a:t>spät beginnende </a:t>
                      </a:r>
                      <a:r>
                        <a:rPr lang="de-DE" sz="1600" dirty="0">
                          <a:solidFill>
                            <a:schemeClr val="accent1">
                              <a:lumMod val="50000"/>
                            </a:schemeClr>
                          </a:solidFill>
                        </a:rPr>
                        <a:t>Informatik </a:t>
                      </a:r>
                      <a:r>
                        <a:rPr lang="de-DE" sz="1400" dirty="0">
                          <a:solidFill>
                            <a:schemeClr val="accent1">
                              <a:lumMod val="50000"/>
                            </a:schemeClr>
                          </a:solidFill>
                        </a:rPr>
                        <a:t>(SG) </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buFont typeface="Arial" panose="020B0604020202020204" pitchFamily="34" charset="0"/>
                        <a:buChar char="•"/>
                      </a:pPr>
                      <a:r>
                        <a:rPr lang="de-DE" sz="1600" dirty="0">
                          <a:solidFill>
                            <a:schemeClr val="accent1">
                              <a:lumMod val="50000"/>
                            </a:schemeClr>
                          </a:solidFill>
                        </a:rPr>
                        <a:t>Kunst </a:t>
                      </a:r>
                      <a:r>
                        <a:rPr lang="de-DE" sz="1600" b="1" i="1" dirty="0">
                          <a:solidFill>
                            <a:schemeClr val="accent1">
                              <a:lumMod val="50000"/>
                            </a:schemeClr>
                          </a:solidFill>
                        </a:rPr>
                        <a:t>oder</a:t>
                      </a:r>
                      <a:r>
                        <a:rPr lang="de-DE" sz="1600" dirty="0">
                          <a:solidFill>
                            <a:schemeClr val="accent1">
                              <a:lumMod val="50000"/>
                            </a:schemeClr>
                          </a:solidFill>
                        </a:rPr>
                        <a:t>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solidFill>
                            <a:schemeClr val="accent1">
                              <a:lumMod val="50000"/>
                            </a:schemeClr>
                          </a:solidFill>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accent1">
                              <a:lumMod val="50000"/>
                            </a:schemeClr>
                          </a:solidFill>
                        </a:rPr>
                        <a:t>Geographie </a:t>
                      </a:r>
                      <a:r>
                        <a:rPr lang="de-DE" sz="1600" b="1" i="1" kern="1200" dirty="0">
                          <a:solidFill>
                            <a:schemeClr val="accent1">
                              <a:lumMod val="50000"/>
                            </a:schemeClr>
                          </a:solidFill>
                        </a:rPr>
                        <a:t>oder</a:t>
                      </a:r>
                      <a:r>
                        <a:rPr lang="de-DE" sz="1600" kern="1200" dirty="0">
                          <a:solidFill>
                            <a:schemeClr val="accent1">
                              <a:lumMod val="50000"/>
                            </a:schemeClr>
                          </a:solidFill>
                        </a:rPr>
                        <a:t> Wirtschaft und Recht </a:t>
                      </a:r>
                      <a:r>
                        <a:rPr lang="de-DE" sz="1400" kern="1200" dirty="0">
                          <a:solidFill>
                            <a:schemeClr val="accent1">
                              <a:lumMod val="50000"/>
                            </a:schemeClr>
                          </a:solidFill>
                        </a:rPr>
                        <a:t>(WR)</a:t>
                      </a:r>
                      <a:endParaRPr lang="de-DE" sz="1600" kern="1200" dirty="0">
                        <a:solidFill>
                          <a:schemeClr val="accent1">
                            <a:lumMod val="50000"/>
                          </a:schemeClr>
                        </a:solidFill>
                        <a:latin typeface="+mn-lt"/>
                        <a:ea typeface="+mn-ea"/>
                        <a:cs typeface="Arial" panose="020B0604020202020204" pitchFamily="34" charset="0"/>
                      </a:endParaRP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accent1">
                              <a:lumMod val="50000"/>
                            </a:schemeClr>
                          </a:solidFill>
                        </a:rPr>
                        <a:t>2</a:t>
                      </a:r>
                      <a:endParaRPr lang="de-DE" sz="1600" kern="1200" dirty="0">
                        <a:solidFill>
                          <a:schemeClr val="accent1">
                            <a:lumMod val="50000"/>
                          </a:schemeClr>
                        </a:solidFill>
                        <a:latin typeface="+mn-lt"/>
                        <a:ea typeface="+mn-ea"/>
                        <a:cs typeface="Arial" panose="020B0604020202020204" pitchFamily="34" charset="0"/>
                      </a:endParaRP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a:t>
                      </a:r>
                    </a:p>
                  </a:txBody>
                  <a:tcPr anchor="ctr"/>
                </a:tc>
                <a:tc>
                  <a:txBody>
                    <a:bodyPr/>
                    <a:lstStyle/>
                    <a:p>
                      <a:pPr marL="0" indent="0" algn="ctr" defTabSz="914400" rtl="0" eaLnBrk="1" latinLnBrk="0" hangingPunct="1">
                        <a:buFont typeface="Arial" panose="020B0604020202020204" pitchFamily="34" charset="0"/>
                        <a:buNone/>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b</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reite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und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vertiefte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Allgemein-bildung</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i</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ndividuelle</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Wahl-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möglichkeiten</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833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
                <a:srgbClr val="355D90"/>
              </a:buClr>
              <a:buSzTx/>
              <a:buFont typeface="Verdan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a:t>
            </a:r>
            <a:r>
              <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rPr>
              <a:t> und </a:t>
            </a:r>
            <a:r>
              <a:rPr kumimoji="0" lang="en-GB" altLang="de-DE" sz="2400" b="1" i="0" u="none" strike="noStrike" kern="1200" cap="none" spc="0" normalizeH="0" baseline="0" noProof="0" dirty="0" err="1">
                <a:ln>
                  <a:noFill/>
                </a:ln>
                <a:solidFill>
                  <a:srgbClr val="355D90"/>
                </a:solidFill>
                <a:effectLst/>
                <a:uLnTx/>
                <a:uFillTx/>
                <a:latin typeface="Calibri" panose="020F0502020204030204"/>
                <a:cs typeface="Arial" panose="020B0604020202020204" pitchFamily="34" charset="0"/>
              </a:rPr>
              <a:t>Belegungsbeispiele</a:t>
            </a:r>
            <a:endParaRPr kumimoji="0" lang="en-GB" altLang="de-DE" sz="2400" b="1" i="0" u="none" strike="noStrike" kern="1200" cap="none" spc="0" normalizeH="0" baseline="0" noProof="0" dirty="0">
              <a:ln>
                <a:noFill/>
              </a:ln>
              <a:solidFill>
                <a:srgbClr val="355D90"/>
              </a:solidFill>
              <a:effectLst/>
              <a:uLnTx/>
              <a:uFillTx/>
              <a:latin typeface="Calibri" panose="020F0502020204030204"/>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de-DE" sz="2000" b="1" i="0" u="none" strike="noStrike" kern="1200" cap="none" spc="0" normalizeH="0" baseline="0" noProof="0" dirty="0" err="1">
                <a:ln>
                  <a:noFill/>
                </a:ln>
                <a:solidFill>
                  <a:srgbClr val="000000"/>
                </a:solidFill>
                <a:effectLst/>
                <a:uLnTx/>
                <a:uFillTx/>
                <a:latin typeface="Calibri" panose="020F0502020204030204"/>
                <a:cs typeface="Arial" panose="020B0604020202020204" pitchFamily="34" charset="0"/>
              </a:rPr>
              <a:t>Pflichtbelegung</a:t>
            </a:r>
            <a:endParaRPr kumimoji="0" lang="en-GB" altLang="de-DE" sz="2000" b="0" i="0" u="none" strike="noStrike" kern="1200" cap="none" spc="0" normalizeH="0" baseline="0" noProof="0" dirty="0">
              <a:ln>
                <a:noFill/>
              </a:ln>
              <a:solidFill>
                <a:srgbClr val="000000"/>
              </a:solidFill>
              <a:effectLst/>
              <a:uLnTx/>
              <a:uFillTx/>
              <a:latin typeface="Calibri" panose="020F0502020204030204"/>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4064220857"/>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dirty="0">
                          <a:solidFill>
                            <a:schemeClr val="accent1">
                              <a:lumMod val="50000"/>
                            </a:schemeClr>
                          </a:solidFill>
                        </a:rPr>
                        <a:t>eine fortgeführte Fremdsprache</a:t>
                      </a:r>
                    </a:p>
                    <a:p>
                      <a:pPr marL="285750" indent="-285750">
                        <a:buFont typeface="Arial" panose="020B0604020202020204" pitchFamily="34" charset="0"/>
                        <a:buChar char="•"/>
                      </a:pPr>
                      <a:r>
                        <a:rPr lang="de-DE" sz="1600" dirty="0">
                          <a:solidFill>
                            <a:schemeClr val="accent1">
                              <a:lumMod val="50000"/>
                            </a:schemeClr>
                          </a:solidFill>
                        </a:rPr>
                        <a:t>eine Naturwissenschaft </a:t>
                      </a:r>
                      <a:r>
                        <a:rPr lang="de-DE" sz="1400" dirty="0">
                          <a:solidFill>
                            <a:schemeClr val="accent1">
                              <a:lumMod val="50000"/>
                            </a:schemeClr>
                          </a:solidFill>
                        </a:rPr>
                        <a:t>(Biologie, Chemie, Physik)</a:t>
                      </a:r>
                    </a:p>
                    <a:p>
                      <a:pPr marL="285750" indent="-285750">
                        <a:buFont typeface="Arial" panose="020B0604020202020204" pitchFamily="34" charset="0"/>
                        <a:buChar char="•"/>
                      </a:pPr>
                      <a:r>
                        <a:rPr lang="de-DE" sz="1600" dirty="0">
                          <a:solidFill>
                            <a:schemeClr val="accent1">
                              <a:lumMod val="50000"/>
                            </a:schemeClr>
                          </a:solidFill>
                        </a:rPr>
                        <a:t>eine weitere fortgeführte Fremdsprache </a:t>
                      </a:r>
                      <a:br>
                        <a:rPr lang="de-DE" sz="1600" dirty="0">
                          <a:solidFill>
                            <a:schemeClr val="accent1">
                              <a:lumMod val="50000"/>
                            </a:schemeClr>
                          </a:solidFill>
                        </a:rPr>
                      </a:br>
                      <a:r>
                        <a:rPr lang="de-DE" sz="1600" b="1" i="1" dirty="0">
                          <a:solidFill>
                            <a:schemeClr val="accent1">
                              <a:lumMod val="50000"/>
                            </a:schemeClr>
                          </a:solidFill>
                        </a:rPr>
                        <a:t>oder</a:t>
                      </a:r>
                      <a:r>
                        <a:rPr lang="de-DE" sz="1600" b="1" i="1" baseline="0" dirty="0">
                          <a:solidFill>
                            <a:schemeClr val="accent1">
                              <a:lumMod val="50000"/>
                            </a:schemeClr>
                          </a:solidFill>
                        </a:rPr>
                        <a:t> </a:t>
                      </a:r>
                      <a:r>
                        <a:rPr lang="de-DE" sz="1600" baseline="0" dirty="0">
                          <a:solidFill>
                            <a:schemeClr val="accent1">
                              <a:lumMod val="50000"/>
                            </a:schemeClr>
                          </a:solidFill>
                        </a:rPr>
                        <a:t>eine spät beginnende Fremdsprache</a:t>
                      </a:r>
                      <a:br>
                        <a:rPr lang="de-DE" sz="1600" baseline="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eine weitere Naturwissenschaft</a:t>
                      </a:r>
                      <a:br>
                        <a:rPr lang="de-DE" sz="1600" dirty="0">
                          <a:solidFill>
                            <a:schemeClr val="accent1">
                              <a:lumMod val="50000"/>
                            </a:schemeClr>
                          </a:solidFill>
                        </a:rPr>
                      </a:br>
                      <a:r>
                        <a:rPr lang="de-DE" sz="1600" b="1" i="1" dirty="0">
                          <a:solidFill>
                            <a:schemeClr val="accent1">
                              <a:lumMod val="50000"/>
                            </a:schemeClr>
                          </a:solidFill>
                        </a:rPr>
                        <a:t>oder </a:t>
                      </a:r>
                      <a:r>
                        <a:rPr lang="de-DE" sz="1600" dirty="0">
                          <a:solidFill>
                            <a:schemeClr val="accent1">
                              <a:lumMod val="50000"/>
                            </a:schemeClr>
                          </a:solidFill>
                        </a:rPr>
                        <a:t>Informatik </a:t>
                      </a:r>
                      <a:r>
                        <a:rPr lang="de-DE" sz="1400" dirty="0">
                          <a:solidFill>
                            <a:schemeClr val="accent1">
                              <a:lumMod val="50000"/>
                            </a:schemeClr>
                          </a:solidFill>
                        </a:rPr>
                        <a:t>(nur NTG)</a:t>
                      </a:r>
                      <a:br>
                        <a:rPr lang="de-DE" sz="1600" dirty="0">
                          <a:solidFill>
                            <a:schemeClr val="accent1">
                              <a:lumMod val="50000"/>
                            </a:schemeClr>
                          </a:solidFill>
                        </a:rPr>
                      </a:br>
                      <a:r>
                        <a:rPr lang="de-DE" sz="1600" b="1" i="1" dirty="0">
                          <a:solidFill>
                            <a:schemeClr val="accent1">
                              <a:lumMod val="50000"/>
                            </a:schemeClr>
                          </a:solidFill>
                        </a:rPr>
                        <a:t>oder </a:t>
                      </a:r>
                      <a:r>
                        <a:rPr lang="de-DE" sz="1600" b="0" i="0" dirty="0">
                          <a:solidFill>
                            <a:schemeClr val="accent1">
                              <a:lumMod val="50000"/>
                            </a:schemeClr>
                          </a:solidFill>
                        </a:rPr>
                        <a:t>spät beginnende </a:t>
                      </a:r>
                      <a:r>
                        <a:rPr lang="de-DE" sz="1600" dirty="0">
                          <a:solidFill>
                            <a:schemeClr val="accent1">
                              <a:lumMod val="50000"/>
                            </a:schemeClr>
                          </a:solidFill>
                        </a:rPr>
                        <a:t>Informatik </a:t>
                      </a:r>
                      <a:r>
                        <a:rPr lang="de-DE" sz="1400" dirty="0">
                          <a:solidFill>
                            <a:schemeClr val="accent1">
                              <a:lumMod val="50000"/>
                            </a:schemeClr>
                          </a:solidFill>
                        </a:rPr>
                        <a:t>(SG)</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buFont typeface="Arial" panose="020B0604020202020204" pitchFamily="34" charset="0"/>
                        <a:buChar char="•"/>
                      </a:pPr>
                      <a:r>
                        <a:rPr lang="de-DE" sz="1600" dirty="0">
                          <a:solidFill>
                            <a:schemeClr val="accent1">
                              <a:lumMod val="50000"/>
                            </a:schemeClr>
                          </a:solidFill>
                        </a:rPr>
                        <a:t>Kunst </a:t>
                      </a:r>
                      <a:r>
                        <a:rPr lang="de-DE" sz="1600" b="1" i="1" dirty="0">
                          <a:solidFill>
                            <a:schemeClr val="accent1">
                              <a:lumMod val="50000"/>
                            </a:schemeClr>
                          </a:solidFill>
                        </a:rPr>
                        <a:t>oder</a:t>
                      </a:r>
                      <a:r>
                        <a:rPr lang="de-DE" sz="1600" dirty="0">
                          <a:solidFill>
                            <a:schemeClr val="accent1">
                              <a:lumMod val="50000"/>
                            </a:schemeClr>
                          </a:solidFill>
                        </a:rPr>
                        <a:t>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solidFill>
                            <a:schemeClr val="accent1">
                              <a:lumMod val="50000"/>
                            </a:schemeClr>
                          </a:solidFill>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accent1">
                              <a:lumMod val="50000"/>
                            </a:schemeClr>
                          </a:solidFill>
                        </a:rPr>
                        <a:t>Geographie </a:t>
                      </a:r>
                      <a:r>
                        <a:rPr lang="de-DE" sz="1600" b="1" i="1" kern="1200" dirty="0">
                          <a:solidFill>
                            <a:schemeClr val="accent1">
                              <a:lumMod val="50000"/>
                            </a:schemeClr>
                          </a:solidFill>
                        </a:rPr>
                        <a:t>oder</a:t>
                      </a:r>
                      <a:r>
                        <a:rPr lang="de-DE" sz="1600" kern="1200" dirty="0">
                          <a:solidFill>
                            <a:schemeClr val="accent1">
                              <a:lumMod val="50000"/>
                            </a:schemeClr>
                          </a:solidFill>
                        </a:rPr>
                        <a:t> Wirtschaft und Recht </a:t>
                      </a:r>
                      <a:r>
                        <a:rPr lang="de-DE" sz="1400" kern="1200" dirty="0">
                          <a:solidFill>
                            <a:schemeClr val="accent1">
                              <a:lumMod val="50000"/>
                            </a:schemeClr>
                          </a:solidFill>
                        </a:rPr>
                        <a:t>(WR)</a:t>
                      </a:r>
                      <a:endParaRPr lang="de-DE" sz="1600" kern="1200" dirty="0">
                        <a:solidFill>
                          <a:schemeClr val="accent1">
                            <a:lumMod val="50000"/>
                          </a:schemeClr>
                        </a:solidFill>
                        <a:latin typeface="+mn-lt"/>
                        <a:ea typeface="+mn-ea"/>
                        <a:cs typeface="Arial" panose="020B0604020202020204" pitchFamily="34" charset="0"/>
                      </a:endParaRP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accent1">
                              <a:lumMod val="50000"/>
                            </a:schemeClr>
                          </a:solidFill>
                        </a:rPr>
                        <a:t>2</a:t>
                      </a:r>
                      <a:endParaRPr lang="de-DE" sz="1600" kern="1200" dirty="0">
                        <a:solidFill>
                          <a:schemeClr val="accent1">
                            <a:lumMod val="50000"/>
                          </a:schemeClr>
                        </a:solidFill>
                        <a:latin typeface="+mn-lt"/>
                        <a:ea typeface="+mn-ea"/>
                        <a:cs typeface="Arial" panose="020B0604020202020204" pitchFamily="34" charset="0"/>
                      </a:endParaRP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chemeClr val="accent1">
                              <a:lumMod val="50000"/>
                            </a:schemeClr>
                          </a:solidFill>
                        </a:rPr>
                        <a:t>Weiterführung von </a:t>
                      </a:r>
                      <a:r>
                        <a:rPr lang="de-DE" sz="1600" kern="1200" dirty="0" err="1">
                          <a:solidFill>
                            <a:schemeClr val="accent1">
                              <a:lumMod val="50000"/>
                            </a:schemeClr>
                          </a:solidFill>
                        </a:rPr>
                        <a:t>PuG</a:t>
                      </a:r>
                      <a:r>
                        <a:rPr lang="de-DE" sz="1600" kern="1200" dirty="0">
                          <a:solidFill>
                            <a:schemeClr val="accent1">
                              <a:lumMod val="50000"/>
                            </a:schemeClr>
                          </a:solidFill>
                        </a:rPr>
                        <a:t> </a:t>
                      </a:r>
                      <a:r>
                        <a:rPr lang="de-DE" sz="1600" b="1" i="1" kern="1200" dirty="0">
                          <a:solidFill>
                            <a:schemeClr val="accent1">
                              <a:lumMod val="50000"/>
                            </a:schemeClr>
                          </a:solidFill>
                        </a:rPr>
                        <a:t>oder</a:t>
                      </a:r>
                      <a:r>
                        <a:rPr lang="de-DE" sz="1600" kern="1200" dirty="0">
                          <a:solidFill>
                            <a:schemeClr val="accent1">
                              <a:lumMod val="50000"/>
                            </a:schemeClr>
                          </a:solidFill>
                        </a:rPr>
                        <a:t> Geographie </a:t>
                      </a:r>
                      <a:r>
                        <a:rPr lang="de-DE" sz="1600" b="1" i="1" kern="1200" dirty="0">
                          <a:solidFill>
                            <a:schemeClr val="accent1">
                              <a:lumMod val="50000"/>
                            </a:schemeClr>
                          </a:solidFill>
                        </a:rPr>
                        <a:t>oder </a:t>
                      </a:r>
                      <a:r>
                        <a:rPr lang="de-DE" sz="1600" kern="1200" dirty="0">
                          <a:solidFill>
                            <a:schemeClr val="accent1">
                              <a:lumMod val="50000"/>
                            </a:schemeClr>
                          </a:solidFill>
                        </a:rPr>
                        <a:t>WR</a:t>
                      </a:r>
                      <a:endParaRPr lang="de-DE" sz="1600" kern="1200" dirty="0">
                        <a:solidFill>
                          <a:schemeClr val="accent1">
                            <a:lumMod val="50000"/>
                          </a:schemeClr>
                        </a:solidFill>
                        <a:latin typeface="+mn-lt"/>
                        <a:ea typeface="+mn-ea"/>
                        <a:cs typeface="Arial" panose="020B0604020202020204" pitchFamily="34" charset="0"/>
                      </a:endParaRPr>
                    </a:p>
                  </a:txBody>
                  <a:tcPr anchor="ctr"/>
                </a:tc>
                <a:tc>
                  <a:txBody>
                    <a:bodyPr/>
                    <a:lstStyle/>
                    <a:p>
                      <a:pPr marL="0" indent="0" algn="ctr" defTabSz="914400" rtl="0" eaLnBrk="1" latinLnBrk="0" hangingPunct="1">
                        <a:buFont typeface="Arial" panose="020B0604020202020204" pitchFamily="34" charset="0"/>
                        <a:buNone/>
                      </a:pPr>
                      <a:r>
                        <a:rPr lang="de-DE" sz="1600" kern="1200" dirty="0">
                          <a:solidFill>
                            <a:schemeClr val="accent1">
                              <a:lumMod val="50000"/>
                            </a:schemeClr>
                          </a:solidFill>
                        </a:rPr>
                        <a:t>2</a:t>
                      </a:r>
                      <a:endParaRPr lang="de-DE" sz="1600" kern="1200" dirty="0">
                        <a:solidFill>
                          <a:schemeClr val="accent1">
                            <a:lumMod val="50000"/>
                          </a:schemeClr>
                        </a:solidFill>
                        <a:latin typeface="+mn-lt"/>
                        <a:ea typeface="+mn-ea"/>
                        <a:cs typeface="Arial" panose="020B0604020202020204" pitchFamily="34" charset="0"/>
                      </a:endParaRP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b</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reite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und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vertiefte</a:t>
            </a: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Allgemein-bildung</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Calibri" panose="020F0502020204030204"/>
                <a:cs typeface="Arial" panose="020B0604020202020204" pitchFamily="34" charset="0"/>
              </a:rPr>
              <a:t>i</a:t>
            </a: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ndividuelle</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Wahl-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de-DE" sz="14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möglichkeiten</a:t>
            </a:r>
            <a:endParaRPr kumimoji="0" lang="en-GB" altLang="de-DE"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377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Leistungsfach</a:t>
            </a:r>
            <a:r>
              <a:rPr lang="en-GB" altLang="de-DE" sz="2000" b="1" dirty="0">
                <a:solidFill>
                  <a:srgbClr val="000000"/>
                </a:solidFill>
                <a:latin typeface="+mn-lt"/>
                <a:cs typeface="Arial" panose="020B0604020202020204" pitchFamily="34" charset="0"/>
              </a:rPr>
              <a:t> (LF)</a:t>
            </a:r>
            <a:endParaRPr lang="en-GB" altLang="de-DE" sz="2000" dirty="0">
              <a:solidFill>
                <a:srgbClr val="000000"/>
              </a:solidFill>
              <a:latin typeface="+mn-lt"/>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748396076"/>
              </p:ext>
            </p:extLst>
          </p:nvPr>
        </p:nvGraphicFramePr>
        <p:xfrm>
          <a:off x="395532" y="1672687"/>
          <a:ext cx="8569325" cy="473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60067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Leistungsfach</a:t>
            </a:r>
            <a:r>
              <a:rPr lang="en-GB" altLang="de-DE" sz="2000" b="1" dirty="0">
                <a:solidFill>
                  <a:srgbClr val="000000"/>
                </a:solidFill>
                <a:latin typeface="+mn-lt"/>
                <a:cs typeface="Arial" panose="020B0604020202020204" pitchFamily="34" charset="0"/>
              </a:rPr>
              <a:t> (LF)</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2" y="1672687"/>
            <a:ext cx="8569325" cy="5144998"/>
          </a:xfrm>
          <a:prstGeom prst="rect">
            <a:avLst/>
          </a:prstGeom>
        </p:spPr>
        <p:txBody>
          <a:bodyPr wrap="square">
            <a:spAutoFit/>
          </a:bodyPr>
          <a:lstStyle/>
          <a:p>
            <a:pPr marL="285750" indent="-285750">
              <a:spcAft>
                <a:spcPts val="1000"/>
              </a:spcAft>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a:spcAft>
                <a:spcPts val="1000"/>
              </a:spcAft>
            </a:pP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i="1"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i="1"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i="1" dirty="0">
              <a:cs typeface="Arial" panose="020B0604020202020204" pitchFamily="34" charset="0"/>
            </a:endParaRPr>
          </a:p>
          <a:p>
            <a:pPr>
              <a:spcAft>
                <a:spcPts val="1000"/>
              </a:spcAft>
            </a:pPr>
            <a:r>
              <a:rPr lang="de-DE" i="1" dirty="0">
                <a:cs typeface="Arial" panose="020B0604020202020204" pitchFamily="34" charset="0"/>
              </a:rPr>
              <a:t>Nicht als Leistungsfach wählbar: </a:t>
            </a:r>
            <a:r>
              <a:rPr lang="de-DE" dirty="0">
                <a:cs typeface="Arial" panose="020B0604020202020204" pitchFamily="34" charset="0"/>
              </a:rPr>
              <a:t>Deutsch, Mathematik, spät beginnende Fremdsprachen, spät beginnende Informatik, Lehrplanalternativen (Biophysik, Astrophysik, Geologie), Wirtschaftsinformatik, Sozialwissenschaftliche Arbeitsfelder</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br>
              <a:rPr lang="de-DE" dirty="0">
                <a:latin typeface="Arial" panose="020B0604020202020204" pitchFamily="34" charset="0"/>
                <a:cs typeface="Arial" panose="020B0604020202020204" pitchFamily="34" charset="0"/>
              </a:rPr>
            </a:b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2743232284"/>
              </p:ext>
            </p:extLst>
          </p:nvPr>
        </p:nvGraphicFramePr>
        <p:xfrm>
          <a:off x="493333" y="2161307"/>
          <a:ext cx="7916834" cy="1911928"/>
        </p:xfrm>
        <a:graphic>
          <a:graphicData uri="http://schemas.openxmlformats.org/drawingml/2006/table">
            <a:tbl>
              <a:tblPr firstCol="1" bandRow="1">
                <a:tableStyleId>{3B4B98B0-60AC-42C2-AFA5-B58CD77FA1E5}</a:tableStyleId>
              </a:tblPr>
              <a:tblGrid>
                <a:gridCol w="3958417">
                  <a:extLst>
                    <a:ext uri="{9D8B030D-6E8A-4147-A177-3AD203B41FA5}">
                      <a16:colId xmlns:a16="http://schemas.microsoft.com/office/drawing/2014/main" val="496565774"/>
                    </a:ext>
                  </a:extLst>
                </a:gridCol>
                <a:gridCol w="3958417">
                  <a:extLst>
                    <a:ext uri="{9D8B030D-6E8A-4147-A177-3AD203B41FA5}">
                      <a16:colId xmlns:a16="http://schemas.microsoft.com/office/drawing/2014/main" val="2628477223"/>
                    </a:ext>
                  </a:extLst>
                </a:gridCol>
              </a:tblGrid>
              <a:tr h="955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5-stündige Leistungsfächer</a:t>
                      </a:r>
                      <a:endParaRPr lang="de-DE" sz="1600"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fortgeführte Fremdsprachen,</a:t>
                      </a:r>
                      <a:endParaRPr lang="de-DE"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Naturwissenschaften (Biologie, Chemie, Physik),</a:t>
                      </a:r>
                      <a:r>
                        <a:rPr lang="de-DE" sz="1600" baseline="0" dirty="0"/>
                        <a:t> </a:t>
                      </a:r>
                      <a:r>
                        <a:rPr lang="de-DE" sz="1600" dirty="0"/>
                        <a:t>Informatik</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7622817"/>
                  </a:ext>
                </a:extLst>
              </a:tr>
              <a:tr h="955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4-stündige Leistungsfächer</a:t>
                      </a:r>
                      <a:endParaRPr lang="de-DE" sz="1600" dirty="0">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Geschichte, Politik und Gesellschaft, Geographie, Wirtschaft und Recht, Religionslehre</a:t>
                      </a:r>
                      <a:r>
                        <a:rPr lang="de-DE" sz="1600" baseline="0" dirty="0"/>
                        <a:t> bzw. Ethik, Musik, Kunst, Sport</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9986716"/>
                  </a:ext>
                </a:extLst>
              </a:tr>
            </a:tbl>
          </a:graphicData>
        </a:graphic>
      </p:graphicFrame>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33049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Leistungsfach</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Kunst</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Musik</a:t>
            </a:r>
            <a:r>
              <a:rPr lang="en-GB" altLang="de-DE" sz="2000" b="1" dirty="0">
                <a:solidFill>
                  <a:srgbClr val="000000"/>
                </a:solidFill>
                <a:latin typeface="+mn-lt"/>
                <a:cs typeface="Arial" panose="020B0604020202020204" pitchFamily="34" charset="0"/>
              </a:rPr>
              <a:t>, Sport</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2" y="1672687"/>
            <a:ext cx="8569325" cy="5355312"/>
          </a:xfrm>
          <a:prstGeom prst="rect">
            <a:avLst/>
          </a:prstGeom>
        </p:spPr>
        <p:txBody>
          <a:bodyPr wrap="square">
            <a:spAutoFit/>
          </a:bodyPr>
          <a:lstStyle/>
          <a:p>
            <a:endParaRPr lang="de-DE" dirty="0">
              <a:cs typeface="Arial" panose="020B0604020202020204" pitchFamily="34" charset="0"/>
            </a:endParaRPr>
          </a:p>
          <a:p>
            <a:r>
              <a:rPr lang="de-DE" b="1" dirty="0">
                <a:cs typeface="Arial" panose="020B0604020202020204" pitchFamily="34" charset="0"/>
              </a:rPr>
              <a:t>Kunst</a:t>
            </a:r>
          </a:p>
          <a:p>
            <a:pPr marL="442913" indent="-285750">
              <a:buFont typeface="Arial" panose="020B0604020202020204" pitchFamily="34" charset="0"/>
              <a:buChar char="•"/>
            </a:pPr>
            <a:r>
              <a:rPr lang="de-DE" dirty="0">
                <a:cs typeface="Arial" panose="020B0604020202020204" pitchFamily="34" charset="0"/>
              </a:rPr>
              <a:t>Abiturprüfung </a:t>
            </a:r>
            <a:r>
              <a:rPr lang="de-DE" i="1" dirty="0">
                <a:cs typeface="Arial" panose="020B0604020202020204" pitchFamily="34" charset="0"/>
              </a:rPr>
              <a:t>verpflichtend schriftlich </a:t>
            </a:r>
            <a:r>
              <a:rPr lang="de-DE" dirty="0">
                <a:cs typeface="Arial" panose="020B0604020202020204" pitchFamily="34" charset="0"/>
              </a:rPr>
              <a:t>(besondere Fachprüfung)</a:t>
            </a:r>
          </a:p>
          <a:p>
            <a:pPr marL="442913" indent="-285750">
              <a:buFont typeface="Arial" panose="020B0604020202020204" pitchFamily="34" charset="0"/>
              <a:buChar char="•"/>
            </a:pPr>
            <a:r>
              <a:rPr lang="de-DE" i="1" dirty="0">
                <a:cs typeface="Arial" panose="020B0604020202020204" pitchFamily="34" charset="0"/>
              </a:rPr>
              <a:t>mind. Note 3 </a:t>
            </a:r>
            <a:r>
              <a:rPr lang="de-DE" dirty="0">
                <a:cs typeface="Arial" panose="020B0604020202020204" pitchFamily="34" charset="0"/>
              </a:rPr>
              <a:t>im Zwischenzeugnis der </a:t>
            </a:r>
            <a:r>
              <a:rPr lang="de-DE" dirty="0" err="1">
                <a:cs typeface="Arial" panose="020B0604020202020204" pitchFamily="34" charset="0"/>
              </a:rPr>
              <a:t>Jgst</a:t>
            </a:r>
            <a:r>
              <a:rPr lang="de-DE" dirty="0">
                <a:cs typeface="Arial" panose="020B0604020202020204" pitchFamily="34" charset="0"/>
              </a:rPr>
              <a:t>. 11 </a:t>
            </a:r>
            <a:br>
              <a:rPr lang="de-DE" dirty="0">
                <a:cs typeface="Arial" panose="020B0604020202020204" pitchFamily="34" charset="0"/>
              </a:rPr>
            </a:br>
            <a:r>
              <a:rPr lang="de-DE" dirty="0">
                <a:cs typeface="Arial" panose="020B0604020202020204" pitchFamily="34" charset="0"/>
              </a:rPr>
              <a:t>(bzw. Jahreszeugnis der </a:t>
            </a:r>
            <a:r>
              <a:rPr lang="de-DE" dirty="0" err="1">
                <a:cs typeface="Arial" panose="020B0604020202020204" pitchFamily="34" charset="0"/>
              </a:rPr>
              <a:t>Jgst</a:t>
            </a:r>
            <a:r>
              <a:rPr lang="de-DE" dirty="0">
                <a:cs typeface="Arial" panose="020B0604020202020204" pitchFamily="34" charset="0"/>
              </a:rPr>
              <a:t>. 10 bei Überspringen von </a:t>
            </a:r>
            <a:r>
              <a:rPr lang="de-DE" dirty="0" err="1">
                <a:cs typeface="Arial" panose="020B0604020202020204" pitchFamily="34" charset="0"/>
              </a:rPr>
              <a:t>Jgst</a:t>
            </a:r>
            <a:r>
              <a:rPr lang="de-DE" dirty="0">
                <a:cs typeface="Arial" panose="020B0604020202020204" pitchFamily="34" charset="0"/>
              </a:rPr>
              <a:t>. 11)</a:t>
            </a:r>
          </a:p>
          <a:p>
            <a:pPr marL="442913" indent="-285750">
              <a:buFont typeface="Arial" panose="020B0604020202020204" pitchFamily="34" charset="0"/>
              <a:buChar char="•"/>
            </a:pPr>
            <a:endParaRPr lang="de-DE" dirty="0">
              <a:cs typeface="Arial" panose="020B0604020202020204" pitchFamily="34" charset="0"/>
            </a:endParaRPr>
          </a:p>
          <a:p>
            <a:r>
              <a:rPr lang="de-DE" b="1" dirty="0">
                <a:cs typeface="Arial" panose="020B0604020202020204" pitchFamily="34" charset="0"/>
              </a:rPr>
              <a:t>Musik</a:t>
            </a:r>
          </a:p>
          <a:p>
            <a:pPr marL="442913" indent="-285750">
              <a:buFont typeface="Arial" panose="020B0604020202020204" pitchFamily="34" charset="0"/>
              <a:buChar char="•"/>
            </a:pPr>
            <a:r>
              <a:rPr lang="de-DE" dirty="0">
                <a:cs typeface="Arial" panose="020B0604020202020204" pitchFamily="34" charset="0"/>
              </a:rPr>
              <a:t>Abiturprüfung </a:t>
            </a:r>
            <a:r>
              <a:rPr lang="de-DE" i="1" dirty="0">
                <a:cs typeface="Arial" panose="020B0604020202020204" pitchFamily="34" charset="0"/>
              </a:rPr>
              <a:t>verpflichtend schriftlich </a:t>
            </a:r>
            <a:r>
              <a:rPr lang="de-DE" dirty="0">
                <a:cs typeface="Arial" panose="020B0604020202020204" pitchFamily="34" charset="0"/>
              </a:rPr>
              <a:t>(besondere Fachprüfung)</a:t>
            </a:r>
          </a:p>
          <a:p>
            <a:pPr marL="442913" indent="-285750">
              <a:buFont typeface="Arial" panose="020B0604020202020204" pitchFamily="34" charset="0"/>
              <a:buChar char="•"/>
            </a:pPr>
            <a:r>
              <a:rPr lang="de-DE" i="1" dirty="0">
                <a:cs typeface="Arial" panose="020B0604020202020204" pitchFamily="34" charset="0"/>
              </a:rPr>
              <a:t>mind. Note 3 </a:t>
            </a:r>
            <a:r>
              <a:rPr lang="de-DE" dirty="0">
                <a:cs typeface="Arial" panose="020B0604020202020204" pitchFamily="34" charset="0"/>
              </a:rPr>
              <a:t>im Zwischenzeugnis der </a:t>
            </a:r>
            <a:r>
              <a:rPr lang="de-DE" dirty="0" err="1">
                <a:cs typeface="Arial" panose="020B0604020202020204" pitchFamily="34" charset="0"/>
              </a:rPr>
              <a:t>Jgst</a:t>
            </a:r>
            <a:r>
              <a:rPr lang="de-DE" dirty="0">
                <a:cs typeface="Arial" panose="020B0604020202020204" pitchFamily="34" charset="0"/>
              </a:rPr>
              <a:t>. 11 </a:t>
            </a:r>
            <a:br>
              <a:rPr lang="de-DE" dirty="0">
                <a:cs typeface="Arial" panose="020B0604020202020204" pitchFamily="34" charset="0"/>
              </a:rPr>
            </a:br>
            <a:r>
              <a:rPr lang="de-DE" dirty="0">
                <a:cs typeface="Arial" panose="020B0604020202020204" pitchFamily="34" charset="0"/>
              </a:rPr>
              <a:t>(bzw. Jahreszeugnis der </a:t>
            </a:r>
            <a:r>
              <a:rPr lang="de-DE" dirty="0" err="1">
                <a:cs typeface="Arial" panose="020B0604020202020204" pitchFamily="34" charset="0"/>
              </a:rPr>
              <a:t>Jgst</a:t>
            </a:r>
            <a:r>
              <a:rPr lang="de-DE" dirty="0">
                <a:cs typeface="Arial" panose="020B0604020202020204" pitchFamily="34" charset="0"/>
              </a:rPr>
              <a:t>. 10 bei Überspringen von </a:t>
            </a:r>
            <a:r>
              <a:rPr lang="de-DE" dirty="0" err="1">
                <a:cs typeface="Arial" panose="020B0604020202020204" pitchFamily="34" charset="0"/>
              </a:rPr>
              <a:t>Jgst</a:t>
            </a:r>
            <a:r>
              <a:rPr lang="de-DE" dirty="0">
                <a:cs typeface="Arial" panose="020B0604020202020204" pitchFamily="34" charset="0"/>
              </a:rPr>
              <a:t>. 11) </a:t>
            </a:r>
          </a:p>
          <a:p>
            <a:pPr marL="442913" indent="-285750">
              <a:buFont typeface="Arial" panose="020B0604020202020204" pitchFamily="34" charset="0"/>
              <a:buChar char="•"/>
            </a:pPr>
            <a:r>
              <a:rPr lang="de-DE" i="1" dirty="0">
                <a:cs typeface="Arial" panose="020B0604020202020204" pitchFamily="34" charset="0"/>
              </a:rPr>
              <a:t>Nachweis von angemessenen Fertigkeiten </a:t>
            </a:r>
            <a:r>
              <a:rPr lang="de-DE" dirty="0">
                <a:cs typeface="Arial" panose="020B0604020202020204" pitchFamily="34" charset="0"/>
              </a:rPr>
              <a:t>in Instrument oder Gesang</a:t>
            </a:r>
          </a:p>
          <a:p>
            <a:pPr marL="285750" indent="-285750">
              <a:buFont typeface="Arial" panose="020B0604020202020204" pitchFamily="34" charset="0"/>
              <a:buChar char="•"/>
            </a:pPr>
            <a:endParaRPr lang="de-DE" dirty="0">
              <a:cs typeface="Arial" panose="020B0604020202020204" pitchFamily="34" charset="0"/>
            </a:endParaRPr>
          </a:p>
          <a:p>
            <a:r>
              <a:rPr lang="de-DE" b="1" dirty="0">
                <a:cs typeface="Arial" panose="020B0604020202020204" pitchFamily="34" charset="0"/>
              </a:rPr>
              <a:t>Sport</a:t>
            </a:r>
          </a:p>
          <a:p>
            <a:pPr marL="442913" indent="-285750">
              <a:buFont typeface="Arial" panose="020B0604020202020204" pitchFamily="34" charset="0"/>
              <a:buChar char="•"/>
            </a:pPr>
            <a:r>
              <a:rPr lang="de-DE" dirty="0">
                <a:cs typeface="Arial" panose="020B0604020202020204" pitchFamily="34" charset="0"/>
              </a:rPr>
              <a:t>Abiturprüfung </a:t>
            </a:r>
            <a:r>
              <a:rPr lang="de-DE" i="1" dirty="0">
                <a:cs typeface="Arial" panose="020B0604020202020204" pitchFamily="34" charset="0"/>
              </a:rPr>
              <a:t>schriftlich oder mündlich </a:t>
            </a:r>
            <a:r>
              <a:rPr lang="de-DE" dirty="0">
                <a:cs typeface="Arial" panose="020B0604020202020204" pitchFamily="34" charset="0"/>
              </a:rPr>
              <a:t>möglich (besondere Fachprüfung)</a:t>
            </a:r>
            <a:br>
              <a:rPr lang="de-DE" dirty="0">
                <a:cs typeface="Arial" panose="020B0604020202020204" pitchFamily="34" charset="0"/>
              </a:rPr>
            </a:br>
            <a:r>
              <a:rPr lang="de-DE" dirty="0">
                <a:cs typeface="Arial" panose="020B0604020202020204" pitchFamily="34" charset="0"/>
              </a:rPr>
              <a:t>Wahl der Prüfungsform erst in 13/1</a:t>
            </a:r>
          </a:p>
          <a:p>
            <a:pPr marL="442913" indent="-285750">
              <a:buFont typeface="Arial" panose="020B0604020202020204" pitchFamily="34" charset="0"/>
              <a:buChar char="•"/>
            </a:pPr>
            <a:r>
              <a:rPr lang="de-DE" i="1" dirty="0">
                <a:cs typeface="Arial" panose="020B0604020202020204" pitchFamily="34" charset="0"/>
              </a:rPr>
              <a:t>mind. Note 3 </a:t>
            </a:r>
            <a:r>
              <a:rPr lang="de-DE" dirty="0">
                <a:cs typeface="Arial" panose="020B0604020202020204" pitchFamily="34" charset="0"/>
              </a:rPr>
              <a:t>im Zwischenzeugnis der </a:t>
            </a:r>
            <a:r>
              <a:rPr lang="de-DE" dirty="0" err="1">
                <a:cs typeface="Arial" panose="020B0604020202020204" pitchFamily="34" charset="0"/>
              </a:rPr>
              <a:t>Jgst</a:t>
            </a:r>
            <a:r>
              <a:rPr lang="de-DE" dirty="0">
                <a:cs typeface="Arial" panose="020B0604020202020204" pitchFamily="34" charset="0"/>
              </a:rPr>
              <a:t>. 11 </a:t>
            </a:r>
            <a:br>
              <a:rPr lang="de-DE" dirty="0">
                <a:cs typeface="Arial" panose="020B0604020202020204" pitchFamily="34" charset="0"/>
              </a:rPr>
            </a:br>
            <a:r>
              <a:rPr lang="de-DE" dirty="0">
                <a:cs typeface="Arial" panose="020B0604020202020204" pitchFamily="34" charset="0"/>
              </a:rPr>
              <a:t>(bzw. Jahreszeugnis der </a:t>
            </a:r>
            <a:r>
              <a:rPr lang="de-DE" dirty="0" err="1">
                <a:cs typeface="Arial" panose="020B0604020202020204" pitchFamily="34" charset="0"/>
              </a:rPr>
              <a:t>Jgst</a:t>
            </a:r>
            <a:r>
              <a:rPr lang="de-DE" dirty="0">
                <a:cs typeface="Arial" panose="020B0604020202020204" pitchFamily="34" charset="0"/>
              </a:rPr>
              <a:t>. 10 bei Überspringen von </a:t>
            </a:r>
            <a:r>
              <a:rPr lang="de-DE" dirty="0" err="1">
                <a:cs typeface="Arial" panose="020B0604020202020204" pitchFamily="34" charset="0"/>
              </a:rPr>
              <a:t>Jgst</a:t>
            </a:r>
            <a:r>
              <a:rPr lang="de-DE" dirty="0">
                <a:cs typeface="Arial" panose="020B0604020202020204" pitchFamily="34" charset="0"/>
              </a:rPr>
              <a:t>. 11)</a:t>
            </a:r>
          </a:p>
          <a:p>
            <a:br>
              <a:rPr lang="de-DE" dirty="0">
                <a:latin typeface="Arial" panose="020B0604020202020204" pitchFamily="34" charset="0"/>
                <a:cs typeface="Arial" panose="020B0604020202020204" pitchFamily="34" charset="0"/>
              </a:rPr>
            </a:br>
            <a:endParaRPr lang="de-DE" dirty="0"/>
          </a:p>
        </p:txBody>
      </p:sp>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72063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Stundentafel</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ohne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Vertiefungskurs</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nvGraphicFramePr>
        <p:xfrm>
          <a:off x="464443" y="1620524"/>
          <a:ext cx="8193411" cy="4851400"/>
        </p:xfrm>
        <a:graphic>
          <a:graphicData uri="http://schemas.openxmlformats.org/drawingml/2006/table">
            <a:tbl>
              <a:tblPr firstRow="1" firstCol="1" lastRow="1" bandRow="1">
                <a:tableStyleId>{3B4B98B0-60AC-42C2-AFA5-B58CD77FA1E5}</a:tableStyleId>
              </a:tblPr>
              <a:tblGrid>
                <a:gridCol w="5145097">
                  <a:extLst>
                    <a:ext uri="{9D8B030D-6E8A-4147-A177-3AD203B41FA5}">
                      <a16:colId xmlns:a16="http://schemas.microsoft.com/office/drawing/2014/main" val="1172481008"/>
                    </a:ext>
                  </a:extLst>
                </a:gridCol>
                <a:gridCol w="748841">
                  <a:extLst>
                    <a:ext uri="{9D8B030D-6E8A-4147-A177-3AD203B41FA5}">
                      <a16:colId xmlns:a16="http://schemas.microsoft.com/office/drawing/2014/main" val="3740880724"/>
                    </a:ext>
                  </a:extLst>
                </a:gridCol>
                <a:gridCol w="766491">
                  <a:extLst>
                    <a:ext uri="{9D8B030D-6E8A-4147-A177-3AD203B41FA5}">
                      <a16:colId xmlns:a16="http://schemas.microsoft.com/office/drawing/2014/main" val="1986774579"/>
                    </a:ext>
                  </a:extLst>
                </a:gridCol>
                <a:gridCol w="766491">
                  <a:extLst>
                    <a:ext uri="{9D8B030D-6E8A-4147-A177-3AD203B41FA5}">
                      <a16:colId xmlns:a16="http://schemas.microsoft.com/office/drawing/2014/main" val="1782613479"/>
                    </a:ext>
                  </a:extLst>
                </a:gridCol>
                <a:gridCol w="766491">
                  <a:extLst>
                    <a:ext uri="{9D8B030D-6E8A-4147-A177-3AD203B41FA5}">
                      <a16:colId xmlns:a16="http://schemas.microsoft.com/office/drawing/2014/main" val="2250846142"/>
                    </a:ext>
                  </a:extLst>
                </a:gridCol>
              </a:tblGrid>
              <a:tr h="370840">
                <a:tc>
                  <a:txBody>
                    <a:bodyPr/>
                    <a:lstStyle/>
                    <a:p>
                      <a:pPr marL="0" indent="0">
                        <a:buFont typeface="Arial" panose="020B0604020202020204" pitchFamily="34" charset="0"/>
                        <a:buNone/>
                      </a:pPr>
                      <a:r>
                        <a:rPr lang="de-DE" sz="1400" dirty="0"/>
                        <a:t>Pflichtfächer </a:t>
                      </a:r>
                      <a:r>
                        <a:rPr lang="de-DE" sz="1400" dirty="0">
                          <a:solidFill>
                            <a:schemeClr val="accent1">
                              <a:lumMod val="50000"/>
                            </a:schemeClr>
                          </a:solidFill>
                        </a:rPr>
                        <a:t>und Wahlpflichtfächer</a:t>
                      </a:r>
                      <a:endParaRPr lang="de-DE" sz="1400" b="1" kern="1200" dirty="0">
                        <a:solidFill>
                          <a:schemeClr val="accent1">
                            <a:lumMod val="40000"/>
                            <a:lumOff val="60000"/>
                          </a:schemeClr>
                        </a:solidFill>
                        <a:latin typeface="+mn-lt"/>
                        <a:ea typeface="+mn-ea"/>
                        <a:cs typeface="Arial" panose="020B0604020202020204" pitchFamily="34" charset="0"/>
                      </a:endParaRPr>
                    </a:p>
                  </a:txBody>
                  <a:tcPr anchor="ctr"/>
                </a:tc>
                <a:tc>
                  <a:txBody>
                    <a:bodyPr/>
                    <a:lstStyle/>
                    <a:p>
                      <a:pPr marL="0" indent="0" algn="ctr">
                        <a:buFontTx/>
                        <a:buNone/>
                      </a:pPr>
                      <a:r>
                        <a:rPr lang="de-DE" sz="1200" b="1" dirty="0">
                          <a:latin typeface="+mn-lt"/>
                          <a:cs typeface="Arial" panose="020B0604020202020204" pitchFamily="34" charset="0"/>
                        </a:rPr>
                        <a:t>12/1</a:t>
                      </a:r>
                    </a:p>
                  </a:txBody>
                  <a:tcPr anchor="ctr"/>
                </a:tc>
                <a:tc>
                  <a:txBody>
                    <a:bodyPr/>
                    <a:lstStyle/>
                    <a:p>
                      <a:pPr marL="0" indent="0" algn="ctr">
                        <a:buFontTx/>
                        <a:buNone/>
                      </a:pPr>
                      <a:r>
                        <a:rPr lang="de-DE" sz="1200" b="1" dirty="0">
                          <a:latin typeface="+mn-lt"/>
                          <a:cs typeface="Arial" panose="020B0604020202020204" pitchFamily="34" charset="0"/>
                        </a:rPr>
                        <a:t>12/2</a:t>
                      </a:r>
                    </a:p>
                  </a:txBody>
                  <a:tcPr anchor="ctr"/>
                </a:tc>
                <a:tc>
                  <a:txBody>
                    <a:bodyPr/>
                    <a:lstStyle/>
                    <a:p>
                      <a:pPr marL="0" indent="0" algn="ctr">
                        <a:buFontTx/>
                        <a:buNone/>
                      </a:pPr>
                      <a:r>
                        <a:rPr lang="de-DE" sz="1200" b="1" dirty="0">
                          <a:latin typeface="+mn-lt"/>
                          <a:cs typeface="Arial" panose="020B0604020202020204" pitchFamily="34" charset="0"/>
                        </a:rPr>
                        <a:t>13/1</a:t>
                      </a:r>
                    </a:p>
                  </a:txBody>
                  <a:tcPr anchor="ctr"/>
                </a:tc>
                <a:tc>
                  <a:txBody>
                    <a:bodyPr/>
                    <a:lstStyle/>
                    <a:p>
                      <a:pPr marL="0" indent="0" algn="ctr">
                        <a:buFontTx/>
                        <a:buNone/>
                      </a:pPr>
                      <a:r>
                        <a:rPr lang="de-DE" sz="1200" b="1" dirty="0">
                          <a:latin typeface="+mn-lt"/>
                          <a:cs typeface="Arial" panose="020B0604020202020204" pitchFamily="34" charset="0"/>
                        </a:rPr>
                        <a:t>13/2</a:t>
                      </a:r>
                    </a:p>
                  </a:txBody>
                  <a:tcPr anchor="ctr"/>
                </a:tc>
                <a:extLst>
                  <a:ext uri="{0D108BD9-81ED-4DB2-BD59-A6C34878D82A}">
                    <a16:rowId xmlns:a16="http://schemas.microsoft.com/office/drawing/2014/main" val="2952325914"/>
                  </a:ext>
                </a:extLst>
              </a:tr>
              <a:tr h="0">
                <a:tc>
                  <a:txBody>
                    <a:bodyPr/>
                    <a:lstStyle/>
                    <a:p>
                      <a:pPr marL="0" indent="0">
                        <a:buFont typeface="Arial" panose="020B0604020202020204" pitchFamily="34" charset="0"/>
                        <a:buNone/>
                      </a:pPr>
                      <a:r>
                        <a:rPr lang="de-DE" sz="1400" b="0" dirty="0"/>
                        <a:t>Deutsch</a:t>
                      </a: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1267805173"/>
                  </a:ext>
                </a:extLst>
              </a:tr>
              <a:tr h="0">
                <a:tc>
                  <a:txBody>
                    <a:bodyPr/>
                    <a:lstStyle/>
                    <a:p>
                      <a:pPr marL="0" indent="0">
                        <a:buFont typeface="Arial" panose="020B0604020202020204" pitchFamily="34" charset="0"/>
                        <a:buNone/>
                      </a:pPr>
                      <a:r>
                        <a:rPr lang="de-DE" sz="1400" b="0" dirty="0"/>
                        <a:t>Mathematik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3164473997"/>
                  </a:ext>
                </a:extLst>
              </a:tr>
              <a:tr h="0">
                <a:tc>
                  <a:txBody>
                    <a:bodyPr/>
                    <a:lstStyle/>
                    <a:p>
                      <a:pPr marL="0" indent="0">
                        <a:buFont typeface="Arial" panose="020B0604020202020204" pitchFamily="34" charset="0"/>
                        <a:buNone/>
                      </a:pPr>
                      <a:r>
                        <a:rPr lang="de-DE" sz="1400" b="0" dirty="0">
                          <a:solidFill>
                            <a:schemeClr val="accent1">
                              <a:lumMod val="50000"/>
                            </a:schemeClr>
                          </a:solidFill>
                        </a:rPr>
                        <a:t>eine fortgeführte Fremdsprache</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3363388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Naturwissenschaft (Biologie, Chemie, Physik)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2426135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weitere Fremdsprache </a:t>
                      </a:r>
                      <a:r>
                        <a:rPr lang="de-DE" sz="1400" b="0" i="1" dirty="0">
                          <a:solidFill>
                            <a:schemeClr val="accent1">
                              <a:lumMod val="50000"/>
                            </a:schemeClr>
                          </a:solidFill>
                        </a:rPr>
                        <a:t>oder</a:t>
                      </a:r>
                      <a:r>
                        <a:rPr lang="de-DE" sz="1400" b="0" dirty="0">
                          <a:solidFill>
                            <a:schemeClr val="accent1">
                              <a:lumMod val="50000"/>
                            </a:schemeClr>
                          </a:solidFill>
                        </a:rPr>
                        <a:t> eine weitere Naturwissenschaft</a:t>
                      </a:r>
                      <a:r>
                        <a:rPr lang="de-DE" sz="1400" b="0" baseline="0" dirty="0">
                          <a:solidFill>
                            <a:schemeClr val="accent1">
                              <a:lumMod val="50000"/>
                            </a:schemeClr>
                          </a:solidFill>
                        </a:rPr>
                        <a:t> </a:t>
                      </a:r>
                      <a:r>
                        <a:rPr lang="de-DE" sz="1400" b="0" i="1" dirty="0">
                          <a:solidFill>
                            <a:schemeClr val="accent1">
                              <a:lumMod val="50000"/>
                            </a:schemeClr>
                          </a:solidFill>
                        </a:rPr>
                        <a:t>oder</a:t>
                      </a:r>
                      <a:r>
                        <a:rPr lang="de-DE" sz="1400" b="0" dirty="0">
                          <a:solidFill>
                            <a:schemeClr val="accent1">
                              <a:lumMod val="50000"/>
                            </a:schemeClr>
                          </a:solidFill>
                        </a:rPr>
                        <a:t> (spät beginnende) Informatik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743027207"/>
                  </a:ext>
                </a:extLst>
              </a:tr>
              <a:tr h="0">
                <a:tc>
                  <a:txBody>
                    <a:bodyPr/>
                    <a:lstStyle/>
                    <a:p>
                      <a:pPr marL="0" indent="0">
                        <a:buFont typeface="Arial" panose="020B0604020202020204" pitchFamily="34" charset="0"/>
                        <a:buNone/>
                      </a:pPr>
                      <a:r>
                        <a:rPr lang="de-DE" sz="1400" b="0" dirty="0"/>
                        <a:t>Religionslehre bzw. Ethik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722899642"/>
                  </a:ext>
                </a:extLst>
              </a:tr>
              <a:tr h="0">
                <a:tc>
                  <a:txBody>
                    <a:bodyPr/>
                    <a:lstStyle/>
                    <a:p>
                      <a:pPr marL="0" indent="0">
                        <a:buFont typeface="Arial" panose="020B0604020202020204" pitchFamily="34" charset="0"/>
                        <a:buNone/>
                      </a:pPr>
                      <a:r>
                        <a:rPr lang="de-DE" sz="1400" b="0" dirty="0"/>
                        <a:t>Geschichte</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2968805197"/>
                  </a:ext>
                </a:extLst>
              </a:tr>
              <a:tr h="0">
                <a:tc>
                  <a:txBody>
                    <a:bodyPr/>
                    <a:lstStyle/>
                    <a:p>
                      <a:pPr marL="0" indent="0" algn="l" defTabSz="914400" rtl="0" eaLnBrk="1" latinLnBrk="0" hangingPunct="1">
                        <a:buFont typeface="Arial" panose="020B0604020202020204" pitchFamily="34" charset="0"/>
                        <a:buNone/>
                      </a:pPr>
                      <a:r>
                        <a:rPr lang="de-DE" sz="1400" b="0" kern="1200" dirty="0"/>
                        <a:t>Politik und Gesellschaft </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1412400409"/>
                  </a:ext>
                </a:extLst>
              </a:tr>
              <a:tr h="0">
                <a:tc>
                  <a:txBody>
                    <a:bodyPr/>
                    <a:lstStyle/>
                    <a:p>
                      <a:pPr marL="0" indent="0" algn="l" defTabSz="914400" rtl="0" eaLnBrk="1" latinLnBrk="0" hangingPunct="1">
                        <a:buFont typeface="Arial" panose="020B0604020202020204" pitchFamily="34" charset="0"/>
                        <a:buNone/>
                      </a:pPr>
                      <a:r>
                        <a:rPr lang="de-DE" sz="1400" b="0" kern="1200" dirty="0">
                          <a:solidFill>
                            <a:schemeClr val="accent1">
                              <a:lumMod val="50000"/>
                            </a:schemeClr>
                          </a:solidFill>
                        </a:rPr>
                        <a:t>Geographie </a:t>
                      </a:r>
                      <a:r>
                        <a:rPr lang="de-DE" sz="1400" b="0" i="1" kern="1200" dirty="0">
                          <a:solidFill>
                            <a:schemeClr val="accent1">
                              <a:lumMod val="50000"/>
                            </a:schemeClr>
                          </a:solidFill>
                        </a:rPr>
                        <a:t>oder </a:t>
                      </a:r>
                      <a:r>
                        <a:rPr lang="de-DE" sz="1400" b="0" i="0" kern="1200" dirty="0">
                          <a:solidFill>
                            <a:schemeClr val="accent1">
                              <a:lumMod val="50000"/>
                            </a:schemeClr>
                          </a:solidFill>
                        </a:rPr>
                        <a:t>Wirt</a:t>
                      </a:r>
                      <a:r>
                        <a:rPr lang="de-DE" sz="1400" b="0" kern="1200" dirty="0">
                          <a:solidFill>
                            <a:schemeClr val="accent1">
                              <a:lumMod val="50000"/>
                            </a:schemeClr>
                          </a:solidFill>
                        </a:rPr>
                        <a:t>schaft und Recht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extLst>
                  <a:ext uri="{0D108BD9-81ED-4DB2-BD59-A6C34878D82A}">
                    <a16:rowId xmlns:a16="http://schemas.microsoft.com/office/drawing/2014/main" val="1905626765"/>
                  </a:ext>
                </a:extLst>
              </a:tr>
              <a:tr h="0">
                <a:tc>
                  <a:txBody>
                    <a:bodyPr/>
                    <a:lstStyle/>
                    <a:p>
                      <a:pPr marL="0" indent="0">
                        <a:buFont typeface="Arial" panose="020B0604020202020204" pitchFamily="34" charset="0"/>
                        <a:buNone/>
                      </a:pPr>
                      <a:r>
                        <a:rPr lang="de-DE" sz="1400" b="0" dirty="0">
                          <a:solidFill>
                            <a:srgbClr val="002060"/>
                          </a:solidFill>
                        </a:rPr>
                        <a:t>Kunst </a:t>
                      </a:r>
                      <a:r>
                        <a:rPr lang="de-DE" sz="1400" b="0" i="1" dirty="0">
                          <a:solidFill>
                            <a:srgbClr val="002060"/>
                          </a:solidFill>
                        </a:rPr>
                        <a:t>oder</a:t>
                      </a:r>
                      <a:r>
                        <a:rPr lang="de-DE" sz="1400" b="0" dirty="0">
                          <a:solidFill>
                            <a:srgbClr val="002060"/>
                          </a:solidFill>
                        </a:rPr>
                        <a:t> Musik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2973447809"/>
                  </a:ext>
                </a:extLst>
              </a:tr>
              <a:tr h="0">
                <a:tc>
                  <a:txBody>
                    <a:bodyPr/>
                    <a:lstStyle/>
                    <a:p>
                      <a:pPr marL="0" indent="0">
                        <a:buFont typeface="Arial" panose="020B0604020202020204" pitchFamily="34" charset="0"/>
                        <a:buNone/>
                      </a:pPr>
                      <a:r>
                        <a:rPr lang="de-DE" sz="1400" b="0" dirty="0"/>
                        <a:t>Sport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3007346212"/>
                  </a:ext>
                </a:extLst>
              </a:tr>
              <a:tr h="0">
                <a:tc>
                  <a:txBody>
                    <a:bodyPr/>
                    <a:lstStyle/>
                    <a:p>
                      <a:pPr marL="0" indent="0">
                        <a:buFont typeface="Arial" panose="020B0604020202020204" pitchFamily="34" charset="0"/>
                        <a:buNone/>
                      </a:pPr>
                      <a:r>
                        <a:rPr lang="de-DE" sz="1400" dirty="0">
                          <a:solidFill>
                            <a:srgbClr val="00B050"/>
                          </a:solidFill>
                        </a:rPr>
                        <a:t>Leistungsfach</a:t>
                      </a:r>
                    </a:p>
                  </a:txBody>
                  <a:tcP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extLst>
                  <a:ext uri="{0D108BD9-81ED-4DB2-BD59-A6C34878D82A}">
                    <a16:rowId xmlns:a16="http://schemas.microsoft.com/office/drawing/2014/main" val="365938837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solidFill>
                            <a:srgbClr val="00B0F0"/>
                          </a:solidFill>
                        </a:rPr>
                        <a:t>W-Seminar</a:t>
                      </a:r>
                    </a:p>
                  </a:txBody>
                  <a:tcP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a:t>
                      </a:r>
                    </a:p>
                  </a:txBody>
                  <a:tcPr anchor="ctr"/>
                </a:tc>
                <a:extLst>
                  <a:ext uri="{0D108BD9-81ED-4DB2-BD59-A6C34878D82A}">
                    <a16:rowId xmlns:a16="http://schemas.microsoft.com/office/drawing/2014/main" val="21036665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solidFill>
                          <a:srgbClr val="00B0F0"/>
                        </a:solidFill>
                      </a:endParaRPr>
                    </a:p>
                  </a:txBody>
                  <a:tcP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33</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33</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31</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29</a:t>
                      </a:r>
                    </a:p>
                  </a:txBody>
                  <a:tcPr anchor="ctr"/>
                </a:tc>
                <a:extLst>
                  <a:ext uri="{0D108BD9-81ED-4DB2-BD59-A6C34878D82A}">
                    <a16:rowId xmlns:a16="http://schemas.microsoft.com/office/drawing/2014/main" val="4261131524"/>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2" name="Rechteck 1"/>
          <p:cNvSpPr/>
          <p:nvPr/>
        </p:nvSpPr>
        <p:spPr>
          <a:xfrm>
            <a:off x="464443" y="5552388"/>
            <a:ext cx="8193411" cy="2922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59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Wissenschaftspropädeutisches</a:t>
            </a:r>
            <a:r>
              <a:rPr lang="en-GB" altLang="de-DE" sz="2000" b="1" dirty="0">
                <a:solidFill>
                  <a:srgbClr val="000000"/>
                </a:solidFill>
                <a:latin typeface="+mn-lt"/>
                <a:cs typeface="Arial" panose="020B0604020202020204" pitchFamily="34" charset="0"/>
              </a:rPr>
              <a:t> Seminar </a:t>
            </a:r>
            <a:endParaRPr lang="en-GB" altLang="de-DE" sz="2000" dirty="0">
              <a:solidFill>
                <a:srgbClr val="000000"/>
              </a:solidFill>
              <a:latin typeface="+mn-lt"/>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338407913"/>
              </p:ext>
            </p:extLst>
          </p:nvPr>
        </p:nvGraphicFramePr>
        <p:xfrm>
          <a:off x="395532" y="1672687"/>
          <a:ext cx="8569325" cy="473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6071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Wissenschaftspropädeutisches</a:t>
            </a:r>
            <a:r>
              <a:rPr lang="en-GB" altLang="de-DE" sz="2000" b="1" dirty="0">
                <a:solidFill>
                  <a:srgbClr val="000000"/>
                </a:solidFill>
                <a:latin typeface="+mn-lt"/>
                <a:cs typeface="Arial" panose="020B0604020202020204" pitchFamily="34" charset="0"/>
              </a:rPr>
              <a:t> Seminar </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2" y="1672687"/>
            <a:ext cx="8569325" cy="5293757"/>
          </a:xfrm>
          <a:prstGeom prst="rect">
            <a:avLst/>
          </a:prstGeom>
        </p:spPr>
        <p:txBody>
          <a:bodyPr wrap="square">
            <a:spAutoFit/>
          </a:bodyPr>
          <a:lstStyle/>
          <a:p>
            <a:pPr>
              <a:spcAft>
                <a:spcPts val="600"/>
              </a:spcAft>
            </a:pPr>
            <a:r>
              <a:rPr lang="de-DE" b="1" dirty="0">
                <a:cs typeface="Arial" panose="020B0604020202020204" pitchFamily="34" charset="0"/>
              </a:rPr>
              <a:t>Ziele des W-Seminars</a:t>
            </a:r>
          </a:p>
          <a:p>
            <a:pPr marL="442913" indent="-285750">
              <a:spcAft>
                <a:spcPts val="600"/>
              </a:spcAft>
              <a:buFont typeface="Arial" panose="020B0604020202020204" pitchFamily="34" charset="0"/>
              <a:buChar char="•"/>
            </a:pPr>
            <a:r>
              <a:rPr lang="de-DE" dirty="0">
                <a:cs typeface="Arial" panose="020B0604020202020204" pitchFamily="34" charset="0"/>
              </a:rPr>
              <a:t>Erlernen von </a:t>
            </a:r>
            <a:r>
              <a:rPr lang="de-DE" i="1" dirty="0">
                <a:cs typeface="Arial" panose="020B0604020202020204" pitchFamily="34" charset="0"/>
              </a:rPr>
              <a:t>Methoden wissenschaftlichen Arbeitens</a:t>
            </a:r>
          </a:p>
          <a:p>
            <a:pPr marL="442913" indent="-285750">
              <a:spcAft>
                <a:spcPts val="600"/>
              </a:spcAft>
              <a:buFont typeface="Arial" panose="020B0604020202020204" pitchFamily="34" charset="0"/>
              <a:buChar char="•"/>
            </a:pPr>
            <a:r>
              <a:rPr lang="de-DE" dirty="0">
                <a:cs typeface="Arial" panose="020B0604020202020204" pitchFamily="34" charset="0"/>
              </a:rPr>
              <a:t>Erstellung einer </a:t>
            </a:r>
            <a:r>
              <a:rPr lang="de-DE" i="1" dirty="0">
                <a:cs typeface="Arial" panose="020B0604020202020204" pitchFamily="34" charset="0"/>
              </a:rPr>
              <a:t>Seminararbeit </a:t>
            </a:r>
            <a:r>
              <a:rPr lang="de-DE" dirty="0">
                <a:cs typeface="Arial" panose="020B0604020202020204" pitchFamily="34" charset="0"/>
              </a:rPr>
              <a:t>und </a:t>
            </a:r>
            <a:r>
              <a:rPr lang="de-DE" i="1" dirty="0">
                <a:cs typeface="Arial" panose="020B0604020202020204" pitchFamily="34" charset="0"/>
              </a:rPr>
              <a:t>Präsentation</a:t>
            </a:r>
            <a:r>
              <a:rPr lang="de-DE" dirty="0">
                <a:cs typeface="Arial" panose="020B0604020202020204" pitchFamily="34" charset="0"/>
              </a:rPr>
              <a:t> der Arbeit</a:t>
            </a:r>
          </a:p>
          <a:p>
            <a:pPr marL="442913" indent="-285750">
              <a:spcAft>
                <a:spcPts val="600"/>
              </a:spcAft>
              <a:buFont typeface="Arial" panose="020B0604020202020204" pitchFamily="34" charset="0"/>
              <a:buChar char="•"/>
            </a:pPr>
            <a:r>
              <a:rPr lang="de-DE" dirty="0">
                <a:cs typeface="Arial" panose="020B0604020202020204" pitchFamily="34" charset="0"/>
              </a:rPr>
              <a:t>keine abiturrelevanten fachlichen Inhalte zum Rahmenthema, </a:t>
            </a:r>
            <a:br>
              <a:rPr lang="de-DE" dirty="0">
                <a:cs typeface="Arial" panose="020B0604020202020204" pitchFamily="34" charset="0"/>
              </a:rPr>
            </a:br>
            <a:r>
              <a:rPr lang="de-DE" dirty="0">
                <a:cs typeface="Arial" panose="020B0604020202020204" pitchFamily="34" charset="0"/>
              </a:rPr>
              <a:t>sondern </a:t>
            </a:r>
            <a:r>
              <a:rPr lang="de-DE" i="1" dirty="0">
                <a:cs typeface="Arial" panose="020B0604020202020204" pitchFamily="34" charset="0"/>
              </a:rPr>
              <a:t>individuelle Seminarkonzepte </a:t>
            </a:r>
            <a:r>
              <a:rPr lang="de-DE" dirty="0">
                <a:cs typeface="Arial" panose="020B0604020202020204" pitchFamily="34" charset="0"/>
              </a:rPr>
              <a:t>durch die Lehrkräfte</a:t>
            </a:r>
          </a:p>
          <a:p>
            <a:pPr>
              <a:spcAft>
                <a:spcPts val="600"/>
              </a:spcAft>
            </a:pPr>
            <a:endParaRPr lang="de-DE" dirty="0">
              <a:cs typeface="Arial" panose="020B0604020202020204" pitchFamily="34" charset="0"/>
            </a:endParaRPr>
          </a:p>
          <a:p>
            <a:pPr>
              <a:spcAft>
                <a:spcPts val="600"/>
              </a:spcAft>
            </a:pPr>
            <a:r>
              <a:rPr lang="de-DE" b="1" dirty="0">
                <a:cs typeface="Arial" panose="020B0604020202020204" pitchFamily="34" charset="0"/>
              </a:rPr>
              <a:t>Neuakzentuierung im W-Seminar </a:t>
            </a:r>
          </a:p>
          <a:p>
            <a:pPr marL="442913" indent="-285750">
              <a:spcAft>
                <a:spcPts val="600"/>
              </a:spcAft>
              <a:buFont typeface="Arial" panose="020B0604020202020204" pitchFamily="34" charset="0"/>
              <a:buChar char="•"/>
            </a:pPr>
            <a:r>
              <a:rPr lang="de-DE" dirty="0">
                <a:cs typeface="Arial" panose="020B0604020202020204" pitchFamily="34" charset="0"/>
              </a:rPr>
              <a:t>Stärkung der </a:t>
            </a:r>
            <a:r>
              <a:rPr lang="de-DE" i="1" dirty="0">
                <a:cs typeface="Arial" panose="020B0604020202020204" pitchFamily="34" charset="0"/>
              </a:rPr>
              <a:t>Brückenfunktion</a:t>
            </a:r>
            <a:r>
              <a:rPr lang="de-DE" dirty="0">
                <a:cs typeface="Arial" panose="020B0604020202020204" pitchFamily="34" charset="0"/>
              </a:rPr>
              <a:t> zu Universität und Hochschule: Einblick in Studiengänge und Alltag an Hochschulen im Rahmen der </a:t>
            </a:r>
            <a:r>
              <a:rPr lang="de-DE" i="1" dirty="0">
                <a:cs typeface="Arial" panose="020B0604020202020204" pitchFamily="34" charset="0"/>
              </a:rPr>
              <a:t>Studienorientierung</a:t>
            </a:r>
            <a:r>
              <a:rPr lang="de-DE" dirty="0">
                <a:cs typeface="Arial" panose="020B0604020202020204" pitchFamily="34" charset="0"/>
              </a:rPr>
              <a:t>  </a:t>
            </a:r>
          </a:p>
          <a:p>
            <a:pPr marL="442913" indent="-285750">
              <a:spcAft>
                <a:spcPts val="600"/>
              </a:spcAft>
              <a:buFont typeface="Arial" panose="020B0604020202020204" pitchFamily="34" charset="0"/>
              <a:buChar char="•"/>
            </a:pPr>
            <a:r>
              <a:rPr lang="de-DE" dirty="0">
                <a:cs typeface="Arial" panose="020B0604020202020204" pitchFamily="34" charset="0"/>
              </a:rPr>
              <a:t>seminarübergreifende verbindliche Kompetenzerwartungen: </a:t>
            </a:r>
            <a:r>
              <a:rPr lang="de-DE" i="1" dirty="0">
                <a:cs typeface="Arial" panose="020B0604020202020204" pitchFamily="34" charset="0"/>
              </a:rPr>
              <a:t>Lehrplan</a:t>
            </a:r>
            <a:r>
              <a:rPr lang="de-DE" dirty="0">
                <a:cs typeface="Arial" panose="020B0604020202020204" pitchFamily="34" charset="0"/>
              </a:rPr>
              <a:t> zur Wissenschaftspropädeutik</a:t>
            </a:r>
          </a:p>
          <a:p>
            <a:pPr>
              <a:spcAft>
                <a:spcPts val="600"/>
              </a:spcAft>
            </a:pPr>
            <a:endParaRPr lang="de-DE" dirty="0">
              <a:cs typeface="Arial" panose="020B0604020202020204" pitchFamily="34" charset="0"/>
            </a:endParaRPr>
          </a:p>
          <a:p>
            <a:pPr>
              <a:spcAft>
                <a:spcPts val="600"/>
              </a:spcAft>
            </a:pPr>
            <a:r>
              <a:rPr lang="de-DE" b="1" dirty="0">
                <a:cs typeface="Arial" panose="020B0604020202020204" pitchFamily="34" charset="0"/>
              </a:rPr>
              <a:t>Seminarkonzepte werden per </a:t>
            </a:r>
            <a:r>
              <a:rPr lang="de-DE" b="1" dirty="0" err="1">
                <a:cs typeface="Arial" panose="020B0604020202020204" pitchFamily="34" charset="0"/>
              </a:rPr>
              <a:t>schul.cloud</a:t>
            </a:r>
            <a:r>
              <a:rPr lang="de-DE" b="1" dirty="0">
                <a:cs typeface="Arial" panose="020B0604020202020204" pitchFamily="34" charset="0"/>
              </a:rPr>
              <a:t>/Mail (für Schüler ganzjährig im Ausland) am Mi 12.11 verschickt.</a:t>
            </a:r>
            <a:endParaRPr lang="de-DE" dirty="0">
              <a:latin typeface="Arial" panose="020B0604020202020204" pitchFamily="34" charset="0"/>
              <a:cs typeface="Arial" panose="020B0604020202020204" pitchFamily="34" charset="0"/>
            </a:endParaRPr>
          </a:p>
          <a:p>
            <a:br>
              <a:rPr lang="de-DE" dirty="0">
                <a:latin typeface="Arial" panose="020B0604020202020204" pitchFamily="34" charset="0"/>
                <a:cs typeface="Arial" panose="020B0604020202020204" pitchFamily="34" charset="0"/>
              </a:rPr>
            </a:br>
            <a:endParaRPr lang="de-DE" dirty="0"/>
          </a:p>
        </p:txBody>
      </p:sp>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7" name="Ellipse 6">
            <a:extLst>
              <a:ext uri="{FF2B5EF4-FFF2-40B4-BE49-F238E27FC236}">
                <a16:creationId xmlns:a16="http://schemas.microsoft.com/office/drawing/2014/main" id="{33E8728E-8AB7-4CCF-BF01-8AFA77BE0DFA}"/>
              </a:ext>
            </a:extLst>
          </p:cNvPr>
          <p:cNvSpPr/>
          <p:nvPr/>
        </p:nvSpPr>
        <p:spPr>
          <a:xfrm>
            <a:off x="5734307" y="149221"/>
            <a:ext cx="1517400" cy="1346159"/>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8BF6E5D-AB10-43DE-AE55-C5A0EAD7EC99}"/>
              </a:ext>
            </a:extLst>
          </p:cNvPr>
          <p:cNvSpPr txBox="1"/>
          <p:nvPr/>
        </p:nvSpPr>
        <p:spPr>
          <a:xfrm>
            <a:off x="5845558" y="452968"/>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Studien</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Berufs-orientierung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43081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3" y="255911"/>
            <a:ext cx="856932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eaLnBrk="1" hangingPunct="1">
              <a:lnSpc>
                <a:spcPct val="100000"/>
              </a:lnSpc>
              <a:buClr>
                <a:srgbClr val="355D90"/>
              </a:buClr>
              <a:buFont typeface="Verdana" pitchFamily="34" charset="0"/>
              <a:buNone/>
            </a:pPr>
            <a:r>
              <a:rPr lang="en-GB" altLang="de-DE" sz="3200" b="1" dirty="0">
                <a:solidFill>
                  <a:srgbClr val="355D90"/>
                </a:solidFill>
                <a:latin typeface="+mn-lt"/>
                <a:cs typeface="Arial" panose="020B0604020202020204" pitchFamily="34" charset="0"/>
              </a:rPr>
              <a:t>Die </a:t>
            </a:r>
            <a:r>
              <a:rPr lang="en-GB" altLang="de-DE" sz="3200" b="1" dirty="0" err="1">
                <a:solidFill>
                  <a:srgbClr val="355D90"/>
                </a:solidFill>
                <a:latin typeface="+mn-lt"/>
                <a:cs typeface="Arial" panose="020B0604020202020204" pitchFamily="34" charset="0"/>
              </a:rPr>
              <a:t>Profil</a:t>
            </a:r>
            <a:r>
              <a:rPr lang="en-GB" altLang="de-DE" sz="3200" b="1" dirty="0">
                <a:solidFill>
                  <a:srgbClr val="355D90"/>
                </a:solidFill>
                <a:latin typeface="+mn-lt"/>
                <a:cs typeface="Arial" panose="020B0604020202020204" pitchFamily="34" charset="0"/>
              </a:rPr>
              <a:t>- und </a:t>
            </a:r>
            <a:r>
              <a:rPr lang="en-GB" altLang="de-DE" sz="3200" b="1" dirty="0" err="1">
                <a:solidFill>
                  <a:srgbClr val="355D90"/>
                </a:solidFill>
                <a:latin typeface="+mn-lt"/>
                <a:cs typeface="Arial" panose="020B0604020202020204" pitchFamily="34" charset="0"/>
              </a:rPr>
              <a:t>Leistungsstufe</a:t>
            </a:r>
            <a:r>
              <a:rPr lang="en-GB" altLang="de-DE" sz="3200" b="1" dirty="0">
                <a:solidFill>
                  <a:srgbClr val="355D90"/>
                </a:solidFill>
                <a:latin typeface="+mn-lt"/>
                <a:cs typeface="Arial" panose="020B0604020202020204" pitchFamily="34" charset="0"/>
              </a:rPr>
              <a:t> (</a:t>
            </a:r>
            <a:r>
              <a:rPr lang="en-GB" altLang="de-DE" sz="3200" b="1" dirty="0" err="1">
                <a:solidFill>
                  <a:srgbClr val="355D90"/>
                </a:solidFill>
                <a:latin typeface="+mn-lt"/>
                <a:cs typeface="Arial" panose="020B0604020202020204" pitchFamily="34" charset="0"/>
              </a:rPr>
              <a:t>PuLSt</a:t>
            </a:r>
            <a:r>
              <a:rPr lang="en-GB" altLang="de-DE" sz="3200" b="1" dirty="0">
                <a:solidFill>
                  <a:srgbClr val="355D90"/>
                </a:solidFill>
                <a:latin typeface="+mn-lt"/>
                <a:cs typeface="Arial" panose="020B0604020202020204" pitchFamily="34" charset="0"/>
              </a:rPr>
              <a:t>)</a:t>
            </a:r>
          </a:p>
          <a:p>
            <a:pPr algn="ctr" eaLnBrk="1" hangingPunct="1">
              <a:lnSpc>
                <a:spcPct val="100000"/>
              </a:lnSpc>
              <a:buClr>
                <a:srgbClr val="355D90"/>
              </a:buClr>
              <a:buFont typeface="Verdana" pitchFamily="34" charset="0"/>
              <a:buNone/>
            </a:pPr>
            <a:r>
              <a:rPr lang="en-GB" altLang="de-DE" sz="3200" b="1" dirty="0">
                <a:solidFill>
                  <a:srgbClr val="355D90"/>
                </a:solidFill>
                <a:latin typeface="+mn-lt"/>
                <a:cs typeface="Arial" panose="020B0604020202020204" pitchFamily="34" charset="0"/>
              </a:rPr>
              <a:t>am </a:t>
            </a:r>
            <a:r>
              <a:rPr lang="en-GB" altLang="de-DE" sz="3200" b="1" dirty="0" err="1">
                <a:solidFill>
                  <a:srgbClr val="355D90"/>
                </a:solidFill>
                <a:latin typeface="+mn-lt"/>
                <a:cs typeface="Arial" panose="020B0604020202020204" pitchFamily="34" charset="0"/>
              </a:rPr>
              <a:t>neunjährigen</a:t>
            </a:r>
            <a:r>
              <a:rPr lang="en-GB" altLang="de-DE" sz="3200" b="1" dirty="0">
                <a:solidFill>
                  <a:srgbClr val="355D90"/>
                </a:solidFill>
                <a:latin typeface="+mn-lt"/>
                <a:cs typeface="Arial" panose="020B0604020202020204" pitchFamily="34" charset="0"/>
              </a:rPr>
              <a:t> Gymnasium </a:t>
            </a: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1120491" y="6002994"/>
            <a:ext cx="711940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eaLnBrk="1" hangingPunct="1">
              <a:lnSpc>
                <a:spcPct val="100000"/>
              </a:lnSpc>
              <a:buFont typeface="Verdana" pitchFamily="34" charset="0"/>
              <a:buNone/>
            </a:pPr>
            <a:r>
              <a:rPr lang="en-GB" altLang="de-DE" sz="2000" dirty="0" err="1">
                <a:solidFill>
                  <a:srgbClr val="000000"/>
                </a:solidFill>
                <a:latin typeface="+mn-lt"/>
                <a:cs typeface="Arial" panose="020B0604020202020204" pitchFamily="34" charset="0"/>
              </a:rPr>
              <a:t>Informationsveranstaltung</a:t>
            </a:r>
            <a:r>
              <a:rPr lang="en-GB" altLang="de-DE" sz="2000" dirty="0">
                <a:solidFill>
                  <a:srgbClr val="000000"/>
                </a:solidFill>
                <a:latin typeface="+mn-lt"/>
                <a:cs typeface="Arial" panose="020B0604020202020204" pitchFamily="34" charset="0"/>
              </a:rPr>
              <a:t> für </a:t>
            </a:r>
            <a:r>
              <a:rPr lang="en-GB" altLang="de-DE" sz="2000" dirty="0" err="1">
                <a:solidFill>
                  <a:srgbClr val="000000"/>
                </a:solidFill>
                <a:latin typeface="+mn-lt"/>
                <a:cs typeface="Arial" panose="020B0604020202020204" pitchFamily="34" charset="0"/>
              </a:rPr>
              <a:t>Eltern</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sowie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Schülerinnen</a:t>
            </a:r>
            <a:r>
              <a:rPr lang="en-GB" altLang="de-DE" sz="2000" dirty="0">
                <a:solidFill>
                  <a:srgbClr val="000000"/>
                </a:solidFill>
                <a:latin typeface="+mn-lt"/>
                <a:cs typeface="Arial" panose="020B0604020202020204" pitchFamily="34" charset="0"/>
              </a:rPr>
              <a:t> der </a:t>
            </a:r>
            <a:r>
              <a:rPr lang="en-GB" altLang="de-DE" sz="2000" dirty="0" err="1">
                <a:solidFill>
                  <a:srgbClr val="000000"/>
                </a:solidFill>
                <a:latin typeface="+mn-lt"/>
                <a:cs typeface="Arial" panose="020B0604020202020204" pitchFamily="34" charset="0"/>
              </a:rPr>
              <a:t>Jahrgangsstufe</a:t>
            </a:r>
            <a:r>
              <a:rPr lang="en-GB" altLang="de-DE" sz="2000" dirty="0">
                <a:solidFill>
                  <a:srgbClr val="000000"/>
                </a:solidFill>
                <a:latin typeface="+mn-lt"/>
                <a:cs typeface="Arial" panose="020B0604020202020204" pitchFamily="34" charset="0"/>
              </a:rPr>
              <a:t> 11</a:t>
            </a:r>
          </a:p>
        </p:txBody>
      </p:sp>
      <p:pic>
        <p:nvPicPr>
          <p:cNvPr id="2" name="Grafik 1">
            <a:extLst>
              <a:ext uri="{FF2B5EF4-FFF2-40B4-BE49-F238E27FC236}">
                <a16:creationId xmlns:a16="http://schemas.microsoft.com/office/drawing/2014/main" id="{3BD404CF-6249-1ACA-36AB-DEBD46F23F87}"/>
              </a:ext>
            </a:extLst>
          </p:cNvPr>
          <p:cNvPicPr>
            <a:picLocks noChangeAspect="1"/>
          </p:cNvPicPr>
          <p:nvPr/>
        </p:nvPicPr>
        <p:blipFill>
          <a:blip r:embed="rId2"/>
          <a:stretch>
            <a:fillRect/>
          </a:stretch>
        </p:blipFill>
        <p:spPr>
          <a:xfrm>
            <a:off x="1862168" y="1511769"/>
            <a:ext cx="6066807" cy="4395340"/>
          </a:xfrm>
          <a:prstGeom prst="rect">
            <a:avLst/>
          </a:prstGeom>
        </p:spPr>
      </p:pic>
    </p:spTree>
    <p:extLst>
      <p:ext uri="{BB962C8B-B14F-4D97-AF65-F5344CB8AC3E}">
        <p14:creationId xmlns:p14="http://schemas.microsoft.com/office/powerpoint/2010/main" val="357896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Wissenschaftspropädeutisches</a:t>
            </a:r>
            <a:r>
              <a:rPr lang="en-GB" altLang="de-DE" sz="2000" b="1" dirty="0">
                <a:solidFill>
                  <a:srgbClr val="000000"/>
                </a:solidFill>
                <a:latin typeface="+mn-lt"/>
                <a:cs typeface="Arial" panose="020B0604020202020204" pitchFamily="34" charset="0"/>
              </a:rPr>
              <a:t> Seminar </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2" y="1672687"/>
            <a:ext cx="8569325" cy="5078313"/>
          </a:xfrm>
          <a:prstGeom prst="rect">
            <a:avLst/>
          </a:prstGeom>
        </p:spPr>
        <p:txBody>
          <a:bodyPr wrap="square">
            <a:spAutoFit/>
          </a:bodyPr>
          <a:lstStyle/>
          <a:p>
            <a:endParaRPr lang="de-DE" dirty="0">
              <a:cs typeface="Arial" panose="020B0604020202020204" pitchFamily="34" charset="0"/>
            </a:endParaRPr>
          </a:p>
          <a:p>
            <a:r>
              <a:rPr lang="de-DE" b="1" dirty="0">
                <a:cs typeface="Arial" panose="020B0604020202020204" pitchFamily="34" charset="0"/>
              </a:rPr>
              <a:t>12/1</a:t>
            </a:r>
            <a:endParaRPr lang="de-DE" dirty="0">
              <a:cs typeface="Arial" panose="020B0604020202020204" pitchFamily="34" charset="0"/>
            </a:endParaRPr>
          </a:p>
          <a:p>
            <a:pPr marL="442913" indent="-285750">
              <a:buFont typeface="Arial" panose="020B0604020202020204" pitchFamily="34" charset="0"/>
              <a:buChar char="•"/>
            </a:pPr>
            <a:r>
              <a:rPr lang="de-DE" dirty="0">
                <a:cs typeface="Arial" panose="020B0604020202020204" pitchFamily="34" charset="0"/>
              </a:rPr>
              <a:t>Hinführung zum Rahmenthema, Methoden wissenschaftlichen Arbeitens</a:t>
            </a:r>
          </a:p>
          <a:p>
            <a:pPr marL="442913" indent="-285750">
              <a:buFont typeface="Arial" panose="020B0604020202020204" pitchFamily="34" charset="0"/>
              <a:buChar char="•"/>
            </a:pPr>
            <a:r>
              <a:rPr lang="de-DE" dirty="0">
                <a:cs typeface="Arial" panose="020B0604020202020204" pitchFamily="34" charset="0"/>
              </a:rPr>
              <a:t>Ende 12/1: Festlegung der Themen der Seminararbeiten</a:t>
            </a:r>
          </a:p>
          <a:p>
            <a:pPr marL="442913" indent="-285750">
              <a:buFont typeface="Arial" panose="020B0604020202020204" pitchFamily="34" charset="0"/>
              <a:buChar char="•"/>
            </a:pPr>
            <a:r>
              <a:rPr lang="de-DE" dirty="0">
                <a:cs typeface="Arial" panose="020B0604020202020204" pitchFamily="34" charset="0"/>
              </a:rPr>
              <a:t>mind. 2 kleine Leistungsnachweise (Art und Zahl siehe Seminarkonzept)</a:t>
            </a:r>
          </a:p>
          <a:p>
            <a:endParaRPr lang="de-DE" dirty="0">
              <a:cs typeface="Arial" panose="020B0604020202020204" pitchFamily="34" charset="0"/>
            </a:endParaRPr>
          </a:p>
          <a:p>
            <a:r>
              <a:rPr lang="de-DE" b="1" dirty="0">
                <a:cs typeface="Arial" panose="020B0604020202020204" pitchFamily="34" charset="0"/>
              </a:rPr>
              <a:t>12/2</a:t>
            </a:r>
            <a:endParaRPr lang="de-DE" dirty="0">
              <a:cs typeface="Arial" panose="020B0604020202020204" pitchFamily="34" charset="0"/>
            </a:endParaRPr>
          </a:p>
          <a:p>
            <a:pPr marL="442913" indent="-285750">
              <a:buFont typeface="Arial" panose="020B0604020202020204" pitchFamily="34" charset="0"/>
              <a:buChar char="•"/>
            </a:pPr>
            <a:r>
              <a:rPr lang="de-DE" dirty="0">
                <a:cs typeface="Arial" panose="020B0604020202020204" pitchFamily="34" charset="0"/>
              </a:rPr>
              <a:t>Arbeit am Rahmenthema, selbstständige Arbeit an der Seminararbeit </a:t>
            </a:r>
          </a:p>
          <a:p>
            <a:pPr marL="442913" indent="-285750">
              <a:buFont typeface="Arial" panose="020B0604020202020204" pitchFamily="34" charset="0"/>
              <a:buChar char="•"/>
            </a:pPr>
            <a:r>
              <a:rPr lang="de-DE" dirty="0">
                <a:cs typeface="Arial" panose="020B0604020202020204" pitchFamily="34" charset="0"/>
              </a:rPr>
              <a:t>Ende 12/2: Gliederungsentwurf, Exposé</a:t>
            </a:r>
          </a:p>
          <a:p>
            <a:pPr marL="442913" indent="-285750">
              <a:buFont typeface="Arial" panose="020B0604020202020204" pitchFamily="34" charset="0"/>
              <a:buChar char="•"/>
            </a:pPr>
            <a:r>
              <a:rPr lang="de-DE" dirty="0">
                <a:cs typeface="Arial" panose="020B0604020202020204" pitchFamily="34" charset="0"/>
              </a:rPr>
              <a:t>mind. 2 kleine Leistungsnachweise (Art und Zahl siehe Seminarkonzept)</a:t>
            </a:r>
          </a:p>
          <a:p>
            <a:endParaRPr lang="de-DE" dirty="0">
              <a:cs typeface="Arial" panose="020B0604020202020204" pitchFamily="34" charset="0"/>
            </a:endParaRPr>
          </a:p>
          <a:p>
            <a:r>
              <a:rPr lang="de-DE" b="1" dirty="0">
                <a:cs typeface="Arial" panose="020B0604020202020204" pitchFamily="34" charset="0"/>
              </a:rPr>
              <a:t>13/1 </a:t>
            </a:r>
            <a:r>
              <a:rPr lang="de-DE" b="1">
                <a:cs typeface="Arial" panose="020B0604020202020204" pitchFamily="34" charset="0"/>
              </a:rPr>
              <a:t>(Präsentationshalbjahr)</a:t>
            </a:r>
            <a:endParaRPr lang="de-DE" dirty="0">
              <a:cs typeface="Arial" panose="020B0604020202020204" pitchFamily="34" charset="0"/>
            </a:endParaRPr>
          </a:p>
          <a:p>
            <a:pPr marL="442913" indent="-285750">
              <a:buFont typeface="Arial" panose="020B0604020202020204" pitchFamily="34" charset="0"/>
              <a:buChar char="•"/>
            </a:pPr>
            <a:r>
              <a:rPr lang="de-DE" dirty="0">
                <a:cs typeface="Arial" panose="020B0604020202020204" pitchFamily="34" charset="0"/>
              </a:rPr>
              <a:t>Finalisierung der Seminararbeit, Gesamtüberblick zum Rahmenthema</a:t>
            </a:r>
          </a:p>
          <a:p>
            <a:pPr marL="442913" indent="-285750">
              <a:buFont typeface="Arial" panose="020B0604020202020204" pitchFamily="34" charset="0"/>
              <a:buChar char="•"/>
            </a:pPr>
            <a:r>
              <a:rPr lang="de-DE" dirty="0">
                <a:cs typeface="Arial" panose="020B0604020202020204" pitchFamily="34" charset="0"/>
              </a:rPr>
              <a:t>spätestens am 2. Unterrichtstag im November: Abgabe der Seminararbeit</a:t>
            </a:r>
          </a:p>
          <a:p>
            <a:pPr marL="442913" indent="-285750">
              <a:buFont typeface="Arial" panose="020B0604020202020204" pitchFamily="34" charset="0"/>
              <a:buChar char="•"/>
            </a:pPr>
            <a:r>
              <a:rPr lang="de-DE" dirty="0">
                <a:cs typeface="Arial" panose="020B0604020202020204" pitchFamily="34" charset="0"/>
              </a:rPr>
              <a:t>Präsentation der Seminararbeiten mit Prüfungsgespräch</a:t>
            </a:r>
          </a:p>
          <a:p>
            <a:endParaRPr lang="de-DE" dirty="0">
              <a:latin typeface="Arial" panose="020B0604020202020204" pitchFamily="34" charset="0"/>
              <a:cs typeface="Arial" panose="020B0604020202020204" pitchFamily="34" charset="0"/>
            </a:endParaRPr>
          </a:p>
          <a:p>
            <a:br>
              <a:rPr lang="de-DE" dirty="0">
                <a:latin typeface="Arial" panose="020B0604020202020204" pitchFamily="34" charset="0"/>
                <a:cs typeface="Arial" panose="020B0604020202020204" pitchFamily="34" charset="0"/>
              </a:rPr>
            </a:br>
            <a:endParaRPr lang="de-DE" dirty="0"/>
          </a:p>
        </p:txBody>
      </p:sp>
      <p:sp>
        <p:nvSpPr>
          <p:cNvPr id="12" name="Ellipse 11">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7" name="Ellipse 6">
            <a:extLst>
              <a:ext uri="{FF2B5EF4-FFF2-40B4-BE49-F238E27FC236}">
                <a16:creationId xmlns:a16="http://schemas.microsoft.com/office/drawing/2014/main" id="{33E8728E-8AB7-4CCF-BF01-8AFA77BE0DFA}"/>
              </a:ext>
            </a:extLst>
          </p:cNvPr>
          <p:cNvSpPr/>
          <p:nvPr/>
        </p:nvSpPr>
        <p:spPr>
          <a:xfrm>
            <a:off x="5734307" y="149221"/>
            <a:ext cx="1517400" cy="1346159"/>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8BF6E5D-AB10-43DE-AE55-C5A0EAD7EC99}"/>
              </a:ext>
            </a:extLst>
          </p:cNvPr>
          <p:cNvSpPr txBox="1"/>
          <p:nvPr/>
        </p:nvSpPr>
        <p:spPr>
          <a:xfrm>
            <a:off x="5845558" y="452968"/>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Studien</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Berufs-orientierung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4675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Stundentafel</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ohne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Vertiefungskurs</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2597884843"/>
              </p:ext>
            </p:extLst>
          </p:nvPr>
        </p:nvGraphicFramePr>
        <p:xfrm>
          <a:off x="464443" y="1620524"/>
          <a:ext cx="8193411" cy="4851400"/>
        </p:xfrm>
        <a:graphic>
          <a:graphicData uri="http://schemas.openxmlformats.org/drawingml/2006/table">
            <a:tbl>
              <a:tblPr firstRow="1" firstCol="1" lastRow="1" bandRow="1">
                <a:tableStyleId>{3B4B98B0-60AC-42C2-AFA5-B58CD77FA1E5}</a:tableStyleId>
              </a:tblPr>
              <a:tblGrid>
                <a:gridCol w="5145097">
                  <a:extLst>
                    <a:ext uri="{9D8B030D-6E8A-4147-A177-3AD203B41FA5}">
                      <a16:colId xmlns:a16="http://schemas.microsoft.com/office/drawing/2014/main" val="1172481008"/>
                    </a:ext>
                  </a:extLst>
                </a:gridCol>
                <a:gridCol w="748841">
                  <a:extLst>
                    <a:ext uri="{9D8B030D-6E8A-4147-A177-3AD203B41FA5}">
                      <a16:colId xmlns:a16="http://schemas.microsoft.com/office/drawing/2014/main" val="3740880724"/>
                    </a:ext>
                  </a:extLst>
                </a:gridCol>
                <a:gridCol w="766491">
                  <a:extLst>
                    <a:ext uri="{9D8B030D-6E8A-4147-A177-3AD203B41FA5}">
                      <a16:colId xmlns:a16="http://schemas.microsoft.com/office/drawing/2014/main" val="1986774579"/>
                    </a:ext>
                  </a:extLst>
                </a:gridCol>
                <a:gridCol w="766491">
                  <a:extLst>
                    <a:ext uri="{9D8B030D-6E8A-4147-A177-3AD203B41FA5}">
                      <a16:colId xmlns:a16="http://schemas.microsoft.com/office/drawing/2014/main" val="1782613479"/>
                    </a:ext>
                  </a:extLst>
                </a:gridCol>
                <a:gridCol w="766491">
                  <a:extLst>
                    <a:ext uri="{9D8B030D-6E8A-4147-A177-3AD203B41FA5}">
                      <a16:colId xmlns:a16="http://schemas.microsoft.com/office/drawing/2014/main" val="2250846142"/>
                    </a:ext>
                  </a:extLst>
                </a:gridCol>
              </a:tblGrid>
              <a:tr h="370840">
                <a:tc>
                  <a:txBody>
                    <a:bodyPr/>
                    <a:lstStyle/>
                    <a:p>
                      <a:pPr marL="0" indent="0">
                        <a:buFont typeface="Arial" panose="020B0604020202020204" pitchFamily="34" charset="0"/>
                        <a:buNone/>
                      </a:pPr>
                      <a:r>
                        <a:rPr lang="de-DE" sz="1400" dirty="0"/>
                        <a:t>Pflichtfächer </a:t>
                      </a:r>
                      <a:r>
                        <a:rPr lang="de-DE" sz="1400" dirty="0">
                          <a:solidFill>
                            <a:schemeClr val="accent1">
                              <a:lumMod val="50000"/>
                            </a:schemeClr>
                          </a:solidFill>
                        </a:rPr>
                        <a:t>und Wahlpflichtfächer</a:t>
                      </a:r>
                      <a:endParaRPr lang="de-DE" sz="1400" b="1" kern="1200" dirty="0">
                        <a:solidFill>
                          <a:schemeClr val="accent1">
                            <a:lumMod val="40000"/>
                            <a:lumOff val="60000"/>
                          </a:schemeClr>
                        </a:solidFill>
                        <a:latin typeface="+mn-lt"/>
                        <a:ea typeface="+mn-ea"/>
                        <a:cs typeface="Arial" panose="020B0604020202020204" pitchFamily="34" charset="0"/>
                      </a:endParaRPr>
                    </a:p>
                  </a:txBody>
                  <a:tcPr anchor="ctr"/>
                </a:tc>
                <a:tc>
                  <a:txBody>
                    <a:bodyPr/>
                    <a:lstStyle/>
                    <a:p>
                      <a:pPr marL="0" indent="0" algn="ctr">
                        <a:buFontTx/>
                        <a:buNone/>
                      </a:pPr>
                      <a:r>
                        <a:rPr lang="de-DE" sz="1200" b="1" dirty="0">
                          <a:latin typeface="+mn-lt"/>
                          <a:cs typeface="Arial" panose="020B0604020202020204" pitchFamily="34" charset="0"/>
                        </a:rPr>
                        <a:t>12/1</a:t>
                      </a:r>
                    </a:p>
                  </a:txBody>
                  <a:tcPr anchor="ctr"/>
                </a:tc>
                <a:tc>
                  <a:txBody>
                    <a:bodyPr/>
                    <a:lstStyle/>
                    <a:p>
                      <a:pPr marL="0" indent="0" algn="ctr">
                        <a:buFontTx/>
                        <a:buNone/>
                      </a:pPr>
                      <a:r>
                        <a:rPr lang="de-DE" sz="1200" b="1" dirty="0">
                          <a:latin typeface="+mn-lt"/>
                          <a:cs typeface="Arial" panose="020B0604020202020204" pitchFamily="34" charset="0"/>
                        </a:rPr>
                        <a:t>12/2</a:t>
                      </a:r>
                    </a:p>
                  </a:txBody>
                  <a:tcPr anchor="ctr"/>
                </a:tc>
                <a:tc>
                  <a:txBody>
                    <a:bodyPr/>
                    <a:lstStyle/>
                    <a:p>
                      <a:pPr marL="0" indent="0" algn="ctr">
                        <a:buFontTx/>
                        <a:buNone/>
                      </a:pPr>
                      <a:r>
                        <a:rPr lang="de-DE" sz="1200" b="1" dirty="0">
                          <a:latin typeface="+mn-lt"/>
                          <a:cs typeface="Arial" panose="020B0604020202020204" pitchFamily="34" charset="0"/>
                        </a:rPr>
                        <a:t>13/1</a:t>
                      </a:r>
                    </a:p>
                  </a:txBody>
                  <a:tcPr anchor="ctr"/>
                </a:tc>
                <a:tc>
                  <a:txBody>
                    <a:bodyPr/>
                    <a:lstStyle/>
                    <a:p>
                      <a:pPr marL="0" indent="0" algn="ctr">
                        <a:buFontTx/>
                        <a:buNone/>
                      </a:pPr>
                      <a:r>
                        <a:rPr lang="de-DE" sz="1200" b="1" dirty="0">
                          <a:latin typeface="+mn-lt"/>
                          <a:cs typeface="Arial" panose="020B0604020202020204" pitchFamily="34" charset="0"/>
                        </a:rPr>
                        <a:t>13/2</a:t>
                      </a:r>
                    </a:p>
                  </a:txBody>
                  <a:tcPr anchor="ctr"/>
                </a:tc>
                <a:extLst>
                  <a:ext uri="{0D108BD9-81ED-4DB2-BD59-A6C34878D82A}">
                    <a16:rowId xmlns:a16="http://schemas.microsoft.com/office/drawing/2014/main" val="2952325914"/>
                  </a:ext>
                </a:extLst>
              </a:tr>
              <a:tr h="0">
                <a:tc>
                  <a:txBody>
                    <a:bodyPr/>
                    <a:lstStyle/>
                    <a:p>
                      <a:pPr marL="0" indent="0">
                        <a:buFont typeface="Arial" panose="020B0604020202020204" pitchFamily="34" charset="0"/>
                        <a:buNone/>
                      </a:pPr>
                      <a:r>
                        <a:rPr lang="de-DE" sz="1400" b="0" dirty="0"/>
                        <a:t>Deutsch</a:t>
                      </a: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1267805173"/>
                  </a:ext>
                </a:extLst>
              </a:tr>
              <a:tr h="0">
                <a:tc>
                  <a:txBody>
                    <a:bodyPr/>
                    <a:lstStyle/>
                    <a:p>
                      <a:pPr marL="0" indent="0">
                        <a:buFont typeface="Arial" panose="020B0604020202020204" pitchFamily="34" charset="0"/>
                        <a:buNone/>
                      </a:pPr>
                      <a:r>
                        <a:rPr lang="de-DE" sz="1400" b="0" dirty="0"/>
                        <a:t>Mathematik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3164473997"/>
                  </a:ext>
                </a:extLst>
              </a:tr>
              <a:tr h="0">
                <a:tc>
                  <a:txBody>
                    <a:bodyPr/>
                    <a:lstStyle/>
                    <a:p>
                      <a:pPr marL="0" indent="0">
                        <a:buFont typeface="Arial" panose="020B0604020202020204" pitchFamily="34" charset="0"/>
                        <a:buNone/>
                      </a:pPr>
                      <a:r>
                        <a:rPr lang="de-DE" sz="1400" b="0" dirty="0">
                          <a:solidFill>
                            <a:schemeClr val="accent1">
                              <a:lumMod val="50000"/>
                            </a:schemeClr>
                          </a:solidFill>
                        </a:rPr>
                        <a:t>eine fortgeführte Fremdsprache</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3363388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Naturwissenschaft (Biologie, Chemie, Physik)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2426135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weitere Fremdsprache </a:t>
                      </a:r>
                      <a:r>
                        <a:rPr lang="de-DE" sz="1400" b="0" i="1" dirty="0">
                          <a:solidFill>
                            <a:schemeClr val="accent1">
                              <a:lumMod val="50000"/>
                            </a:schemeClr>
                          </a:solidFill>
                        </a:rPr>
                        <a:t>oder</a:t>
                      </a:r>
                      <a:r>
                        <a:rPr lang="de-DE" sz="1400" b="0" dirty="0">
                          <a:solidFill>
                            <a:schemeClr val="accent1">
                              <a:lumMod val="50000"/>
                            </a:schemeClr>
                          </a:solidFill>
                        </a:rPr>
                        <a:t> eine weitere Naturwissenschaft</a:t>
                      </a:r>
                      <a:r>
                        <a:rPr lang="de-DE" sz="1400" b="0" baseline="0" dirty="0">
                          <a:solidFill>
                            <a:schemeClr val="accent1">
                              <a:lumMod val="50000"/>
                            </a:schemeClr>
                          </a:solidFill>
                        </a:rPr>
                        <a:t> </a:t>
                      </a:r>
                      <a:r>
                        <a:rPr lang="de-DE" sz="1400" b="0" i="1" dirty="0">
                          <a:solidFill>
                            <a:schemeClr val="accent1">
                              <a:lumMod val="50000"/>
                            </a:schemeClr>
                          </a:solidFill>
                        </a:rPr>
                        <a:t>oder</a:t>
                      </a:r>
                      <a:r>
                        <a:rPr lang="de-DE" sz="1400" b="0" dirty="0">
                          <a:solidFill>
                            <a:schemeClr val="accent1">
                              <a:lumMod val="50000"/>
                            </a:schemeClr>
                          </a:solidFill>
                        </a:rPr>
                        <a:t> (spät beginnende) Informatik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743027207"/>
                  </a:ext>
                </a:extLst>
              </a:tr>
              <a:tr h="0">
                <a:tc>
                  <a:txBody>
                    <a:bodyPr/>
                    <a:lstStyle/>
                    <a:p>
                      <a:pPr marL="0" indent="0">
                        <a:buFont typeface="Arial" panose="020B0604020202020204" pitchFamily="34" charset="0"/>
                        <a:buNone/>
                      </a:pPr>
                      <a:r>
                        <a:rPr lang="de-DE" sz="1400" b="0" dirty="0"/>
                        <a:t>Religionslehre bzw. Ethik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722899642"/>
                  </a:ext>
                </a:extLst>
              </a:tr>
              <a:tr h="0">
                <a:tc>
                  <a:txBody>
                    <a:bodyPr/>
                    <a:lstStyle/>
                    <a:p>
                      <a:pPr marL="0" indent="0">
                        <a:buFont typeface="Arial" panose="020B0604020202020204" pitchFamily="34" charset="0"/>
                        <a:buNone/>
                      </a:pPr>
                      <a:r>
                        <a:rPr lang="de-DE" sz="1400" b="0" dirty="0"/>
                        <a:t>Geschichte</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2968805197"/>
                  </a:ext>
                </a:extLst>
              </a:tr>
              <a:tr h="0">
                <a:tc>
                  <a:txBody>
                    <a:bodyPr/>
                    <a:lstStyle/>
                    <a:p>
                      <a:pPr marL="0" indent="0" algn="l" defTabSz="914400" rtl="0" eaLnBrk="1" latinLnBrk="0" hangingPunct="1">
                        <a:buFont typeface="Arial" panose="020B0604020202020204" pitchFamily="34" charset="0"/>
                        <a:buNone/>
                      </a:pPr>
                      <a:r>
                        <a:rPr lang="de-DE" sz="1400" b="0" kern="1200" dirty="0"/>
                        <a:t>Politik und Gesellschaft </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1412400409"/>
                  </a:ext>
                </a:extLst>
              </a:tr>
              <a:tr h="0">
                <a:tc>
                  <a:txBody>
                    <a:bodyPr/>
                    <a:lstStyle/>
                    <a:p>
                      <a:pPr marL="0" indent="0" algn="l" defTabSz="914400" rtl="0" eaLnBrk="1" latinLnBrk="0" hangingPunct="1">
                        <a:buFont typeface="Arial" panose="020B0604020202020204" pitchFamily="34" charset="0"/>
                        <a:buNone/>
                      </a:pPr>
                      <a:r>
                        <a:rPr lang="de-DE" sz="1400" b="0" kern="1200" dirty="0">
                          <a:solidFill>
                            <a:schemeClr val="accent1">
                              <a:lumMod val="50000"/>
                            </a:schemeClr>
                          </a:solidFill>
                        </a:rPr>
                        <a:t>Geographie </a:t>
                      </a:r>
                      <a:r>
                        <a:rPr lang="de-DE" sz="1400" b="0" i="1" kern="1200" dirty="0">
                          <a:solidFill>
                            <a:schemeClr val="accent1">
                              <a:lumMod val="50000"/>
                            </a:schemeClr>
                          </a:solidFill>
                        </a:rPr>
                        <a:t>oder </a:t>
                      </a:r>
                      <a:r>
                        <a:rPr lang="de-DE" sz="1400" b="0" i="0" kern="1200" dirty="0">
                          <a:solidFill>
                            <a:schemeClr val="accent1">
                              <a:lumMod val="50000"/>
                            </a:schemeClr>
                          </a:solidFill>
                        </a:rPr>
                        <a:t>Wirt</a:t>
                      </a:r>
                      <a:r>
                        <a:rPr lang="de-DE" sz="1400" b="0" kern="1200" dirty="0">
                          <a:solidFill>
                            <a:schemeClr val="accent1">
                              <a:lumMod val="50000"/>
                            </a:schemeClr>
                          </a:solidFill>
                        </a:rPr>
                        <a:t>schaft und Recht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extLst>
                  <a:ext uri="{0D108BD9-81ED-4DB2-BD59-A6C34878D82A}">
                    <a16:rowId xmlns:a16="http://schemas.microsoft.com/office/drawing/2014/main" val="1905626765"/>
                  </a:ext>
                </a:extLst>
              </a:tr>
              <a:tr h="0">
                <a:tc>
                  <a:txBody>
                    <a:bodyPr/>
                    <a:lstStyle/>
                    <a:p>
                      <a:pPr marL="0" indent="0">
                        <a:buFont typeface="Arial" panose="020B0604020202020204" pitchFamily="34" charset="0"/>
                        <a:buNone/>
                      </a:pPr>
                      <a:r>
                        <a:rPr lang="de-DE" sz="1400" b="0" dirty="0">
                          <a:solidFill>
                            <a:srgbClr val="002060"/>
                          </a:solidFill>
                        </a:rPr>
                        <a:t>Kunst </a:t>
                      </a:r>
                      <a:r>
                        <a:rPr lang="de-DE" sz="1400" b="0" i="1" dirty="0">
                          <a:solidFill>
                            <a:srgbClr val="002060"/>
                          </a:solidFill>
                        </a:rPr>
                        <a:t>oder</a:t>
                      </a:r>
                      <a:r>
                        <a:rPr lang="de-DE" sz="1400" b="0" dirty="0">
                          <a:solidFill>
                            <a:srgbClr val="002060"/>
                          </a:solidFill>
                        </a:rPr>
                        <a:t> Musik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2973447809"/>
                  </a:ext>
                </a:extLst>
              </a:tr>
              <a:tr h="0">
                <a:tc>
                  <a:txBody>
                    <a:bodyPr/>
                    <a:lstStyle/>
                    <a:p>
                      <a:pPr marL="0" indent="0">
                        <a:buFont typeface="Arial" panose="020B0604020202020204" pitchFamily="34" charset="0"/>
                        <a:buNone/>
                      </a:pPr>
                      <a:r>
                        <a:rPr lang="de-DE" sz="1400" b="0" dirty="0"/>
                        <a:t>Sport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3007346212"/>
                  </a:ext>
                </a:extLst>
              </a:tr>
              <a:tr h="0">
                <a:tc>
                  <a:txBody>
                    <a:bodyPr/>
                    <a:lstStyle/>
                    <a:p>
                      <a:pPr marL="0" indent="0">
                        <a:buFont typeface="Arial" panose="020B0604020202020204" pitchFamily="34" charset="0"/>
                        <a:buNone/>
                      </a:pPr>
                      <a:r>
                        <a:rPr lang="de-DE" sz="1400" dirty="0">
                          <a:solidFill>
                            <a:srgbClr val="00B050"/>
                          </a:solidFill>
                        </a:rPr>
                        <a:t>Leistungsfach</a:t>
                      </a:r>
                    </a:p>
                  </a:txBody>
                  <a:tcP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extLst>
                  <a:ext uri="{0D108BD9-81ED-4DB2-BD59-A6C34878D82A}">
                    <a16:rowId xmlns:a16="http://schemas.microsoft.com/office/drawing/2014/main" val="365938837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solidFill>
                            <a:srgbClr val="00B0F0"/>
                          </a:solidFill>
                        </a:rPr>
                        <a:t>W-Seminar</a:t>
                      </a:r>
                    </a:p>
                  </a:txBody>
                  <a:tcP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a:t>
                      </a:r>
                    </a:p>
                  </a:txBody>
                  <a:tcPr anchor="ctr"/>
                </a:tc>
                <a:extLst>
                  <a:ext uri="{0D108BD9-81ED-4DB2-BD59-A6C34878D82A}">
                    <a16:rowId xmlns:a16="http://schemas.microsoft.com/office/drawing/2014/main" val="21036665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solidFill>
                          <a:srgbClr val="00B0F0"/>
                        </a:solidFill>
                      </a:endParaRPr>
                    </a:p>
                  </a:txBody>
                  <a:tcP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33</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33</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31</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29</a:t>
                      </a:r>
                    </a:p>
                  </a:txBody>
                  <a:tcPr anchor="ctr"/>
                </a:tc>
                <a:extLst>
                  <a:ext uri="{0D108BD9-81ED-4DB2-BD59-A6C34878D82A}">
                    <a16:rowId xmlns:a16="http://schemas.microsoft.com/office/drawing/2014/main" val="4261131524"/>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2" name="Rechteck 1"/>
          <p:cNvSpPr/>
          <p:nvPr/>
        </p:nvSpPr>
        <p:spPr>
          <a:xfrm>
            <a:off x="464443" y="5552388"/>
            <a:ext cx="8193411" cy="29223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58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F6F14E92-3154-72EC-9044-DD0F125C9CF4}"/>
              </a:ext>
            </a:extLst>
          </p:cNvPr>
          <p:cNvGrpSpPr/>
          <p:nvPr/>
        </p:nvGrpSpPr>
        <p:grpSpPr>
          <a:xfrm>
            <a:off x="873580" y="832757"/>
            <a:ext cx="7274378" cy="5192486"/>
            <a:chOff x="0" y="629235"/>
            <a:chExt cx="2677914" cy="1606748"/>
          </a:xfrm>
        </p:grpSpPr>
        <p:sp>
          <p:nvSpPr>
            <p:cNvPr id="6" name="Rechteck 5">
              <a:extLst>
                <a:ext uri="{FF2B5EF4-FFF2-40B4-BE49-F238E27FC236}">
                  <a16:creationId xmlns:a16="http://schemas.microsoft.com/office/drawing/2014/main" id="{C97936E9-CCEE-8669-F535-3CD1CD24F23B}"/>
                </a:ext>
              </a:extLst>
            </p:cNvPr>
            <p:cNvSpPr/>
            <p:nvPr/>
          </p:nvSpPr>
          <p:spPr>
            <a:xfrm>
              <a:off x="0" y="629235"/>
              <a:ext cx="2677914" cy="1606748"/>
            </a:xfrm>
            <a:prstGeom prst="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87120792-951A-0699-AE17-F2ABF556CB5C}"/>
                </a:ext>
              </a:extLst>
            </p:cNvPr>
            <p:cNvSpPr txBox="1"/>
            <p:nvPr/>
          </p:nvSpPr>
          <p:spPr>
            <a:xfrm>
              <a:off x="0" y="629235"/>
              <a:ext cx="2677914" cy="1606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de-DE" sz="4400" i="1" kern="1200" dirty="0">
                  <a:solidFill>
                    <a:schemeClr val="tx1"/>
                  </a:solidFill>
                </a:rPr>
                <a:t>W-Seminar – Angebot für das Schuljahr 2026/27</a:t>
              </a:r>
            </a:p>
          </p:txBody>
        </p:sp>
      </p:grpSp>
    </p:spTree>
    <p:extLst>
      <p:ext uri="{BB962C8B-B14F-4D97-AF65-F5344CB8AC3E}">
        <p14:creationId xmlns:p14="http://schemas.microsoft.com/office/powerpoint/2010/main" val="274705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B1C2A3E-8C32-653A-C0D5-8E5408168859}"/>
              </a:ext>
            </a:extLst>
          </p:cNvPr>
          <p:cNvSpPr txBox="1"/>
          <p:nvPr/>
        </p:nvSpPr>
        <p:spPr>
          <a:xfrm>
            <a:off x="216073" y="572495"/>
            <a:ext cx="8927927" cy="603280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de-DE" sz="2400" dirty="0">
                <a:effectLst/>
                <a:latin typeface="+mj-lt"/>
                <a:ea typeface="Calibri" panose="020F0502020204030204" pitchFamily="34" charset="0"/>
                <a:cs typeface="Calibri" panose="020F0502020204030204" pitchFamily="34" charset="0"/>
              </a:rPr>
              <a:t>Deutsch –</a:t>
            </a:r>
            <a:r>
              <a:rPr lang="de-DE" sz="2400" dirty="0">
                <a:latin typeface="+mj-lt"/>
                <a:ea typeface="Calibri" panose="020F0502020204030204" pitchFamily="34" charset="0"/>
                <a:cs typeface="Calibri" panose="020F0502020204030204" pitchFamily="34" charset="0"/>
              </a:rPr>
              <a:t> </a:t>
            </a:r>
            <a:r>
              <a:rPr lang="de-DE" sz="2400" b="1" dirty="0">
                <a:latin typeface="+mj-lt"/>
                <a:ea typeface="Calibri" panose="020F0502020204030204" pitchFamily="34" charset="0"/>
                <a:cs typeface="Calibri" panose="020F0502020204030204" pitchFamily="34" charset="0"/>
              </a:rPr>
              <a:t>Dialekt heute – Bairisch zwischen Tradition und Moderne</a:t>
            </a:r>
            <a:endParaRPr lang="de-DE" sz="2400" b="1" dirty="0">
              <a:effectLst/>
              <a:latin typeface="+mj-lt"/>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de-DE" sz="2400" dirty="0">
                <a:effectLst/>
                <a:latin typeface="+mj-lt"/>
                <a:ea typeface="Calibri" panose="020F0502020204030204" pitchFamily="34" charset="0"/>
                <a:cs typeface="Times New Roman" panose="02020603050405020304" pitchFamily="18" charset="0"/>
              </a:rPr>
              <a:t>Geschichte –</a:t>
            </a:r>
            <a:r>
              <a:rPr lang="de-DE" sz="2400" dirty="0">
                <a:latin typeface="+mj-lt"/>
                <a:ea typeface="Calibri" panose="020F0502020204030204" pitchFamily="34" charset="0"/>
                <a:cs typeface="Times New Roman" panose="02020603050405020304" pitchFamily="18" charset="0"/>
              </a:rPr>
              <a:t> </a:t>
            </a:r>
            <a:r>
              <a:rPr lang="de-DE" sz="2400" b="1" dirty="0">
                <a:latin typeface="+mj-lt"/>
                <a:ea typeface="Calibri" panose="020F0502020204030204" pitchFamily="34" charset="0"/>
                <a:cs typeface="Times New Roman" panose="02020603050405020304" pitchFamily="18" charset="0"/>
              </a:rPr>
              <a:t>Musik in der Geschichte</a:t>
            </a:r>
            <a:endParaRPr lang="de-DE" sz="2400" b="1"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dirty="0">
                <a:effectLst/>
                <a:latin typeface="+mj-lt"/>
                <a:ea typeface="Calibri" panose="020F0502020204030204" pitchFamily="34" charset="0"/>
                <a:cs typeface="Calibri" panose="020F0502020204030204" pitchFamily="34" charset="0"/>
              </a:rPr>
              <a:t>Religionslehre – </a:t>
            </a:r>
            <a:r>
              <a:rPr lang="de-DE" sz="2400" b="1" dirty="0">
                <a:latin typeface="+mj-lt"/>
                <a:ea typeface="Calibri" panose="020F0502020204030204" pitchFamily="34" charset="0"/>
                <a:cs typeface="Calibri" panose="020F0502020204030204" pitchFamily="34" charset="0"/>
              </a:rPr>
              <a:t>Starke Frauen in der Geschichte des Christentums als Vorbilder für starke Mädchen von heute?</a:t>
            </a:r>
            <a:endParaRPr lang="de-DE" sz="2400" b="1" dirty="0">
              <a:effectLst/>
              <a:latin typeface="+mj-lt"/>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de-DE" sz="2400" dirty="0">
                <a:effectLst/>
                <a:latin typeface="+mj-lt"/>
                <a:ea typeface="Calibri" panose="020F0502020204030204" pitchFamily="34" charset="0"/>
                <a:cs typeface="Calibri" panose="020F0502020204030204" pitchFamily="34" charset="0"/>
              </a:rPr>
              <a:t>Kunst</a:t>
            </a:r>
            <a:r>
              <a:rPr lang="de-DE" sz="2400" b="1" dirty="0">
                <a:effectLst/>
                <a:latin typeface="+mj-lt"/>
                <a:ea typeface="Calibri" panose="020F0502020204030204" pitchFamily="34" charset="0"/>
                <a:cs typeface="Calibri" panose="020F0502020204030204" pitchFamily="34" charset="0"/>
              </a:rPr>
              <a:t> – </a:t>
            </a:r>
            <a:r>
              <a:rPr lang="de-DE" sz="2400" b="1" dirty="0">
                <a:latin typeface="+mj-lt"/>
                <a:ea typeface="Calibri" panose="020F0502020204030204" pitchFamily="34" charset="0"/>
                <a:cs typeface="Calibri" panose="020F0502020204030204" pitchFamily="34" charset="0"/>
              </a:rPr>
              <a:t>Kunst und Macht</a:t>
            </a:r>
            <a:endParaRPr lang="de-DE" sz="2400" dirty="0">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dirty="0">
                <a:effectLst/>
                <a:latin typeface="+mj-lt"/>
                <a:ea typeface="Calibri" panose="020F0502020204030204" pitchFamily="34" charset="0"/>
                <a:cs typeface="Times New Roman" panose="02020603050405020304" pitchFamily="18" charset="0"/>
              </a:rPr>
              <a:t>Französisch - </a:t>
            </a:r>
            <a:r>
              <a:rPr lang="fr-FR" sz="2400" b="1" dirty="0">
                <a:latin typeface="+mj-lt"/>
                <a:ea typeface="Calibri" panose="020F0502020204030204" pitchFamily="34" charset="0"/>
                <a:cs typeface="Times New Roman" panose="02020603050405020304" pitchFamily="18" charset="0"/>
              </a:rPr>
              <a:t>Mémoire et réconciliation: la Normandie, lieu de souvenir franco-allemand de la Seconde Guerre mondiale</a:t>
            </a:r>
            <a:endParaRPr lang="de-DE" sz="2400" b="1" dirty="0">
              <a:effectLst/>
              <a:latin typeface="+mj-l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dirty="0">
                <a:latin typeface="+mj-lt"/>
                <a:ea typeface="Calibri" panose="020F0502020204030204" pitchFamily="34" charset="0"/>
                <a:cs typeface="Times New Roman" panose="02020603050405020304" pitchFamily="18" charset="0"/>
              </a:rPr>
              <a:t>Musik - </a:t>
            </a:r>
            <a:r>
              <a:rPr lang="de-DE" sz="2400" b="1" dirty="0">
                <a:latin typeface="+mj-lt"/>
              </a:rPr>
              <a:t>Die Bedeutung berühmter Frauenrollen in der Oper und im Musical</a:t>
            </a:r>
          </a:p>
          <a:p>
            <a:pPr marL="342900" indent="-342900">
              <a:lnSpc>
                <a:spcPct val="107000"/>
              </a:lnSpc>
              <a:spcAft>
                <a:spcPts val="800"/>
              </a:spcAft>
              <a:buFont typeface="Arial" panose="020B0604020202020204" pitchFamily="34" charset="0"/>
              <a:buChar char="•"/>
            </a:pPr>
            <a:r>
              <a:rPr lang="de-DE" sz="2400" dirty="0">
                <a:latin typeface="+mj-lt"/>
                <a:ea typeface="Calibri" panose="020F0502020204030204" pitchFamily="34" charset="0"/>
                <a:cs typeface="Times New Roman" panose="02020603050405020304" pitchFamily="18" charset="0"/>
              </a:rPr>
              <a:t>Biologie</a:t>
            </a:r>
            <a:r>
              <a:rPr lang="de-DE" sz="2400" b="1" dirty="0">
                <a:latin typeface="+mj-lt"/>
                <a:ea typeface="Calibri" panose="020F0502020204030204" pitchFamily="34" charset="0"/>
                <a:cs typeface="Times New Roman" panose="02020603050405020304" pitchFamily="18" charset="0"/>
              </a:rPr>
              <a:t> – Wasser lebt!</a:t>
            </a:r>
          </a:p>
          <a:p>
            <a:pPr marL="342900" indent="-342900">
              <a:lnSpc>
                <a:spcPct val="107000"/>
              </a:lnSpc>
              <a:spcAft>
                <a:spcPts val="800"/>
              </a:spcAft>
              <a:buFont typeface="Arial" panose="020B0604020202020204" pitchFamily="34" charset="0"/>
              <a:buChar char="•"/>
            </a:pPr>
            <a:r>
              <a:rPr lang="de-DE" sz="2400" dirty="0">
                <a:latin typeface="+mj-lt"/>
                <a:ea typeface="Calibri" panose="020F0502020204030204" pitchFamily="34" charset="0"/>
                <a:cs typeface="Times New Roman" panose="02020603050405020304" pitchFamily="18" charset="0"/>
              </a:rPr>
              <a:t>Geographie </a:t>
            </a:r>
            <a:r>
              <a:rPr lang="de-DE" sz="2400" b="1" dirty="0">
                <a:latin typeface="+mj-lt"/>
                <a:ea typeface="Calibri" panose="020F0502020204030204" pitchFamily="34" charset="0"/>
                <a:cs typeface="Times New Roman" panose="02020603050405020304" pitchFamily="18" charset="0"/>
              </a:rPr>
              <a:t>- Analyse von Treibhausgasen in Gewässern anhand eigener Messungen</a:t>
            </a:r>
          </a:p>
          <a:p>
            <a:pPr marL="342900" indent="-342900">
              <a:lnSpc>
                <a:spcPct val="107000"/>
              </a:lnSpc>
              <a:spcAft>
                <a:spcPts val="800"/>
              </a:spcAft>
              <a:buFont typeface="Arial" panose="020B0604020202020204" pitchFamily="34" charset="0"/>
              <a:buChar char="•"/>
            </a:pPr>
            <a:endParaRPr lang="de-DE"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2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Vertiefungskurs</a:t>
            </a:r>
            <a:r>
              <a:rPr lang="en-GB" altLang="de-DE" sz="2000" b="1" dirty="0">
                <a:solidFill>
                  <a:srgbClr val="000000"/>
                </a:solidFill>
                <a:latin typeface="+mn-lt"/>
                <a:cs typeface="Arial" panose="020B0604020202020204" pitchFamily="34" charset="0"/>
              </a:rPr>
              <a:t> Deutsch / </a:t>
            </a:r>
            <a:r>
              <a:rPr lang="en-GB" altLang="de-DE" sz="2000" b="1" dirty="0" err="1">
                <a:solidFill>
                  <a:srgbClr val="000000"/>
                </a:solidFill>
                <a:latin typeface="+mn-lt"/>
                <a:cs typeface="Arial" panose="020B0604020202020204" pitchFamily="34" charset="0"/>
              </a:rPr>
              <a:t>Mathematik</a:t>
            </a:r>
            <a:endParaRPr lang="en-GB" altLang="de-DE" sz="2000" dirty="0">
              <a:solidFill>
                <a:srgbClr val="000000"/>
              </a:solidFill>
              <a:latin typeface="+mn-lt"/>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1648410993"/>
              </p:ext>
            </p:extLst>
          </p:nvPr>
        </p:nvGraphicFramePr>
        <p:xfrm>
          <a:off x="395532" y="1672687"/>
          <a:ext cx="8569325" cy="473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41219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4" y="1218233"/>
            <a:ext cx="282345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Vertiefungskurs</a:t>
            </a:r>
            <a:r>
              <a:rPr lang="en-GB" altLang="de-DE" sz="2000" b="1" dirty="0">
                <a:solidFill>
                  <a:srgbClr val="000000"/>
                </a:solidFill>
                <a:latin typeface="+mn-lt"/>
                <a:cs typeface="Arial" panose="020B0604020202020204" pitchFamily="34" charset="0"/>
              </a:rPr>
              <a:t> Deutsch</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2" y="1672687"/>
            <a:ext cx="8569325" cy="3780522"/>
          </a:xfrm>
          <a:prstGeom prst="rect">
            <a:avLst/>
          </a:prstGeom>
        </p:spPr>
        <p:txBody>
          <a:bodyPr wrap="square">
            <a:spAutoFit/>
          </a:bodyPr>
          <a:lstStyle/>
          <a:p>
            <a:pPr marL="285750" indent="-285750">
              <a:spcAft>
                <a:spcPts val="1000"/>
              </a:spcAft>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a:spcAft>
                <a:spcPts val="1000"/>
              </a:spcAft>
            </a:pPr>
            <a:br>
              <a:rPr lang="de-DE" dirty="0">
                <a:latin typeface="Arial" panose="020B0604020202020204" pitchFamily="34" charset="0"/>
                <a:cs typeface="Arial" panose="020B0604020202020204" pitchFamily="34" charset="0"/>
              </a:rPr>
            </a:b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i="1" dirty="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endParaRPr lang="de-DE"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br>
              <a:rPr lang="de-DE" dirty="0">
                <a:latin typeface="Arial" panose="020B0604020202020204" pitchFamily="34" charset="0"/>
                <a:cs typeface="Arial" panose="020B0604020202020204" pitchFamily="34" charset="0"/>
              </a:rPr>
            </a:br>
            <a:endParaRPr lang="de-DE" dirty="0"/>
          </a:p>
        </p:txBody>
      </p:sp>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graphicFrame>
        <p:nvGraphicFramePr>
          <p:cNvPr id="12" name="Tabelle 11">
            <a:extLst>
              <a:ext uri="{FF2B5EF4-FFF2-40B4-BE49-F238E27FC236}">
                <a16:creationId xmlns:a16="http://schemas.microsoft.com/office/drawing/2014/main" id="{64107512-C8C3-40A3-BAD7-99D37F261A28}"/>
              </a:ext>
            </a:extLst>
          </p:cNvPr>
          <p:cNvGraphicFramePr>
            <a:graphicFrameLocks noGrp="1"/>
          </p:cNvGraphicFramePr>
          <p:nvPr>
            <p:extLst>
              <p:ext uri="{D42A27DB-BD31-4B8C-83A1-F6EECF244321}">
                <p14:modId xmlns:p14="http://schemas.microsoft.com/office/powerpoint/2010/main" val="2981740400"/>
              </p:ext>
            </p:extLst>
          </p:nvPr>
        </p:nvGraphicFramePr>
        <p:xfrm>
          <a:off x="463187" y="1825625"/>
          <a:ext cx="4892584" cy="1676400"/>
        </p:xfrm>
        <a:graphic>
          <a:graphicData uri="http://schemas.openxmlformats.org/drawingml/2006/table">
            <a:tbl>
              <a:tblPr firstRow="1" lastRow="1" bandRow="1">
                <a:tableStyleId>{3B4B98B0-60AC-42C2-AFA5-B58CD77FA1E5}</a:tableStyleId>
              </a:tblPr>
              <a:tblGrid>
                <a:gridCol w="2515144">
                  <a:extLst>
                    <a:ext uri="{9D8B030D-6E8A-4147-A177-3AD203B41FA5}">
                      <a16:colId xmlns:a16="http://schemas.microsoft.com/office/drawing/2014/main" val="2570582584"/>
                    </a:ext>
                  </a:extLst>
                </a:gridCol>
                <a:gridCol w="566058">
                  <a:extLst>
                    <a:ext uri="{9D8B030D-6E8A-4147-A177-3AD203B41FA5}">
                      <a16:colId xmlns:a16="http://schemas.microsoft.com/office/drawing/2014/main" val="3649733793"/>
                    </a:ext>
                  </a:extLst>
                </a:gridCol>
                <a:gridCol w="627017">
                  <a:extLst>
                    <a:ext uri="{9D8B030D-6E8A-4147-A177-3AD203B41FA5}">
                      <a16:colId xmlns:a16="http://schemas.microsoft.com/office/drawing/2014/main" val="2711737637"/>
                    </a:ext>
                  </a:extLst>
                </a:gridCol>
                <a:gridCol w="574765">
                  <a:extLst>
                    <a:ext uri="{9D8B030D-6E8A-4147-A177-3AD203B41FA5}">
                      <a16:colId xmlns:a16="http://schemas.microsoft.com/office/drawing/2014/main" val="2922544063"/>
                    </a:ext>
                  </a:extLst>
                </a:gridCol>
                <a:gridCol w="609600">
                  <a:extLst>
                    <a:ext uri="{9D8B030D-6E8A-4147-A177-3AD203B41FA5}">
                      <a16:colId xmlns:a16="http://schemas.microsoft.com/office/drawing/2014/main" val="4050002622"/>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827720"/>
                  </a:ext>
                </a:extLst>
              </a:tr>
              <a:tr h="335280">
                <a:tc>
                  <a:txBody>
                    <a:bodyPr/>
                    <a:lstStyle/>
                    <a:p>
                      <a:r>
                        <a:rPr lang="de-DE" sz="1400" dirty="0"/>
                        <a:t>Fremdsprache 1 </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1350683"/>
                  </a:ext>
                </a:extLst>
              </a:tr>
              <a:tr h="335280">
                <a:tc>
                  <a:txBody>
                    <a:bodyPr/>
                    <a:lstStyle/>
                    <a:p>
                      <a:r>
                        <a:rPr lang="de-DE" sz="1400" dirty="0"/>
                        <a:t>Fremdsprache 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a:t>
                      </a:r>
                      <a:endParaRPr lang="de-DE"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2992022"/>
                  </a:ext>
                </a:extLst>
              </a:tr>
              <a:tr h="335280">
                <a:tc>
                  <a:txBody>
                    <a:bodyPr/>
                    <a:lstStyle/>
                    <a:p>
                      <a:r>
                        <a:rPr lang="de-DE" sz="1400" dirty="0"/>
                        <a:t>Vertiefungskurs Deutsch</a:t>
                      </a:r>
                      <a:endParaRPr lang="de-DE" sz="14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6273238"/>
                  </a:ext>
                </a:extLst>
              </a:tr>
              <a:tr h="335280">
                <a:tc>
                  <a:txBody>
                    <a:bodyPr/>
                    <a:lstStyle/>
                    <a:p>
                      <a:r>
                        <a:rPr lang="de-DE" sz="1400" dirty="0"/>
                        <a:t>Summe </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051609"/>
                  </a:ext>
                </a:extLst>
              </a:tr>
            </a:tbl>
          </a:graphicData>
        </a:graphic>
      </p:graphicFrame>
      <p:graphicFrame>
        <p:nvGraphicFramePr>
          <p:cNvPr id="13" name="Tabelle 12">
            <a:extLst>
              <a:ext uri="{FF2B5EF4-FFF2-40B4-BE49-F238E27FC236}">
                <a16:creationId xmlns:a16="http://schemas.microsoft.com/office/drawing/2014/main" id="{F35BD960-70EE-4041-A2AD-D2C9F7C1ACBE}"/>
              </a:ext>
            </a:extLst>
          </p:cNvPr>
          <p:cNvGraphicFramePr>
            <a:graphicFrameLocks noGrp="1"/>
          </p:cNvGraphicFramePr>
          <p:nvPr>
            <p:extLst>
              <p:ext uri="{D42A27DB-BD31-4B8C-83A1-F6EECF244321}">
                <p14:modId xmlns:p14="http://schemas.microsoft.com/office/powerpoint/2010/main" val="101729094"/>
              </p:ext>
            </p:extLst>
          </p:nvPr>
        </p:nvGraphicFramePr>
        <p:xfrm>
          <a:off x="493664" y="4377766"/>
          <a:ext cx="4879525" cy="1859280"/>
        </p:xfrm>
        <a:graphic>
          <a:graphicData uri="http://schemas.openxmlformats.org/drawingml/2006/table">
            <a:tbl>
              <a:tblPr firstRow="1" lastRow="1" bandRow="1">
                <a:tableStyleId>{3B4B98B0-60AC-42C2-AFA5-B58CD77FA1E5}</a:tableStyleId>
              </a:tblPr>
              <a:tblGrid>
                <a:gridCol w="2502085">
                  <a:extLst>
                    <a:ext uri="{9D8B030D-6E8A-4147-A177-3AD203B41FA5}">
                      <a16:colId xmlns:a16="http://schemas.microsoft.com/office/drawing/2014/main" val="2570582584"/>
                    </a:ext>
                  </a:extLst>
                </a:gridCol>
                <a:gridCol w="566057">
                  <a:extLst>
                    <a:ext uri="{9D8B030D-6E8A-4147-A177-3AD203B41FA5}">
                      <a16:colId xmlns:a16="http://schemas.microsoft.com/office/drawing/2014/main" val="3649733793"/>
                    </a:ext>
                  </a:extLst>
                </a:gridCol>
                <a:gridCol w="627017">
                  <a:extLst>
                    <a:ext uri="{9D8B030D-6E8A-4147-A177-3AD203B41FA5}">
                      <a16:colId xmlns:a16="http://schemas.microsoft.com/office/drawing/2014/main" val="2711737637"/>
                    </a:ext>
                  </a:extLst>
                </a:gridCol>
                <a:gridCol w="583474">
                  <a:extLst>
                    <a:ext uri="{9D8B030D-6E8A-4147-A177-3AD203B41FA5}">
                      <a16:colId xmlns:a16="http://schemas.microsoft.com/office/drawing/2014/main" val="2922544063"/>
                    </a:ext>
                  </a:extLst>
                </a:gridCol>
                <a:gridCol w="600892">
                  <a:extLst>
                    <a:ext uri="{9D8B030D-6E8A-4147-A177-3AD203B41FA5}">
                      <a16:colId xmlns:a16="http://schemas.microsoft.com/office/drawing/2014/main" val="4050002622"/>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827720"/>
                  </a:ext>
                </a:extLst>
              </a:tr>
              <a:tr h="335280">
                <a:tc>
                  <a:txBody>
                    <a:bodyPr/>
                    <a:lstStyle/>
                    <a:p>
                      <a:r>
                        <a:rPr lang="de-DE" sz="1400" dirty="0"/>
                        <a:t>Naturwissenschaft 1 </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1350683"/>
                  </a:ext>
                </a:extLst>
              </a:tr>
              <a:tr h="335280">
                <a:tc>
                  <a:txBody>
                    <a:bodyPr/>
                    <a:lstStyle/>
                    <a:p>
                      <a:r>
                        <a:rPr lang="de-DE" sz="1400" dirty="0"/>
                        <a:t>Naturwissenschaft 2 bzw. (spät beginnende) Informatik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a:t>
                      </a:r>
                      <a:endParaRPr lang="de-DE"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2992022"/>
                  </a:ext>
                </a:extLst>
              </a:tr>
              <a:tr h="335280">
                <a:tc>
                  <a:txBody>
                    <a:bodyPr/>
                    <a:lstStyle/>
                    <a:p>
                      <a:r>
                        <a:rPr lang="de-DE" sz="1400" dirty="0"/>
                        <a:t>Vertiefungskurs Mathematik</a:t>
                      </a:r>
                      <a:endParaRPr lang="de-DE" sz="14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6273238"/>
                  </a:ext>
                </a:extLst>
              </a:tr>
              <a:tr h="335280">
                <a:tc>
                  <a:txBody>
                    <a:bodyPr/>
                    <a:lstStyle/>
                    <a:p>
                      <a:r>
                        <a:rPr lang="de-DE" sz="1400" dirty="0"/>
                        <a:t>Summe </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0051609"/>
                  </a:ext>
                </a:extLst>
              </a:tr>
            </a:tbl>
          </a:graphicData>
        </a:graphic>
      </p:graphicFrame>
      <p:sp>
        <p:nvSpPr>
          <p:cNvPr id="6" name="Geschweifte Klammer rechts 5"/>
          <p:cNvSpPr/>
          <p:nvPr/>
        </p:nvSpPr>
        <p:spPr>
          <a:xfrm>
            <a:off x="5471321" y="2412389"/>
            <a:ext cx="264461" cy="2824629"/>
          </a:xfrm>
          <a:prstGeom prst="rightBrace">
            <a:avLst>
              <a:gd name="adj1" fmla="val 8333"/>
              <a:gd name="adj2" fmla="val 4836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Rechteck 6"/>
          <p:cNvSpPr/>
          <p:nvPr/>
        </p:nvSpPr>
        <p:spPr>
          <a:xfrm>
            <a:off x="6151418" y="3177309"/>
            <a:ext cx="2522798" cy="109912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höhere Belegung in Q12,</a:t>
            </a:r>
          </a:p>
          <a:p>
            <a:pPr algn="ctr"/>
            <a:r>
              <a:rPr lang="de-DE" sz="1600" dirty="0">
                <a:solidFill>
                  <a:schemeClr val="tx1"/>
                </a:solidFill>
              </a:rPr>
              <a:t>niedrigere Belegung in </a:t>
            </a:r>
            <a:r>
              <a:rPr lang="de-DE" sz="1600" dirty="0" err="1">
                <a:solidFill>
                  <a:schemeClr val="tx1"/>
                </a:solidFill>
              </a:rPr>
              <a:t>Q13</a:t>
            </a:r>
            <a:endParaRPr lang="de-DE" sz="1600" dirty="0">
              <a:solidFill>
                <a:schemeClr val="tx1"/>
              </a:solidFill>
            </a:endParaRPr>
          </a:p>
        </p:txBody>
      </p:sp>
      <p:sp>
        <p:nvSpPr>
          <p:cNvPr id="11"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2" y="3746186"/>
            <a:ext cx="326950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Vertiefungskurs</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Mathematik</a:t>
            </a:r>
            <a:endParaRPr lang="en-GB" altLang="de-DE" sz="2000" dirty="0">
              <a:solidFill>
                <a:srgbClr val="000000"/>
              </a:solidFill>
              <a:latin typeface="+mn-lt"/>
              <a:cs typeface="Arial" panose="020B0604020202020204" pitchFamily="34" charset="0"/>
            </a:endParaRPr>
          </a:p>
        </p:txBody>
      </p:sp>
    </p:spTree>
    <p:extLst>
      <p:ext uri="{BB962C8B-B14F-4D97-AF65-F5344CB8AC3E}">
        <p14:creationId xmlns:p14="http://schemas.microsoft.com/office/powerpoint/2010/main" val="343943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Stundentafel</a:t>
            </a:r>
            <a:r>
              <a:rPr lang="en-GB" altLang="de-DE" sz="2000" b="1" dirty="0">
                <a:solidFill>
                  <a:srgbClr val="000000"/>
                </a:solidFill>
                <a:latin typeface="+mn-lt"/>
                <a:cs typeface="Arial" panose="020B0604020202020204" pitchFamily="34" charset="0"/>
              </a:rPr>
              <a:t> (</a:t>
            </a:r>
            <a:r>
              <a:rPr lang="en-GB" altLang="de-DE" sz="2000" b="1" dirty="0" err="1">
                <a:solidFill>
                  <a:srgbClr val="C00000"/>
                </a:solidFill>
                <a:latin typeface="+mn-lt"/>
                <a:cs typeface="Arial" panose="020B0604020202020204" pitchFamily="34" charset="0"/>
              </a:rPr>
              <a:t>mit</a:t>
            </a:r>
            <a:r>
              <a:rPr lang="en-GB" altLang="de-DE" sz="2000" b="1" dirty="0">
                <a:solidFill>
                  <a:srgbClr val="C00000"/>
                </a:solidFill>
                <a:latin typeface="+mn-lt"/>
                <a:cs typeface="Arial" panose="020B0604020202020204" pitchFamily="34" charset="0"/>
              </a:rPr>
              <a:t> </a:t>
            </a:r>
            <a:r>
              <a:rPr lang="en-GB" altLang="de-DE" sz="2000" b="1" dirty="0" err="1">
                <a:solidFill>
                  <a:srgbClr val="C00000"/>
                </a:solidFill>
                <a:latin typeface="+mn-lt"/>
                <a:cs typeface="Arial" panose="020B0604020202020204" pitchFamily="34" charset="0"/>
              </a:rPr>
              <a:t>Vertiefungskurs</a:t>
            </a:r>
            <a:r>
              <a:rPr lang="en-GB" altLang="de-DE" sz="2000" b="1" dirty="0">
                <a:solidFill>
                  <a:srgbClr val="C00000"/>
                </a:solidFill>
                <a:latin typeface="+mn-lt"/>
                <a:cs typeface="Arial" panose="020B0604020202020204" pitchFamily="34" charset="0"/>
              </a:rPr>
              <a:t> Deutsch</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1802284774"/>
              </p:ext>
            </p:extLst>
          </p:nvPr>
        </p:nvGraphicFramePr>
        <p:xfrm>
          <a:off x="464443" y="1620524"/>
          <a:ext cx="8193411" cy="4942840"/>
        </p:xfrm>
        <a:graphic>
          <a:graphicData uri="http://schemas.openxmlformats.org/drawingml/2006/table">
            <a:tbl>
              <a:tblPr firstRow="1" firstCol="1" lastRow="1" bandRow="1">
                <a:tableStyleId>{3B4B98B0-60AC-42C2-AFA5-B58CD77FA1E5}</a:tableStyleId>
              </a:tblPr>
              <a:tblGrid>
                <a:gridCol w="5145097">
                  <a:extLst>
                    <a:ext uri="{9D8B030D-6E8A-4147-A177-3AD203B41FA5}">
                      <a16:colId xmlns:a16="http://schemas.microsoft.com/office/drawing/2014/main" val="1172481008"/>
                    </a:ext>
                  </a:extLst>
                </a:gridCol>
                <a:gridCol w="748841">
                  <a:extLst>
                    <a:ext uri="{9D8B030D-6E8A-4147-A177-3AD203B41FA5}">
                      <a16:colId xmlns:a16="http://schemas.microsoft.com/office/drawing/2014/main" val="3740880724"/>
                    </a:ext>
                  </a:extLst>
                </a:gridCol>
                <a:gridCol w="766491">
                  <a:extLst>
                    <a:ext uri="{9D8B030D-6E8A-4147-A177-3AD203B41FA5}">
                      <a16:colId xmlns:a16="http://schemas.microsoft.com/office/drawing/2014/main" val="1986774579"/>
                    </a:ext>
                  </a:extLst>
                </a:gridCol>
                <a:gridCol w="766491">
                  <a:extLst>
                    <a:ext uri="{9D8B030D-6E8A-4147-A177-3AD203B41FA5}">
                      <a16:colId xmlns:a16="http://schemas.microsoft.com/office/drawing/2014/main" val="1782613479"/>
                    </a:ext>
                  </a:extLst>
                </a:gridCol>
                <a:gridCol w="766491">
                  <a:extLst>
                    <a:ext uri="{9D8B030D-6E8A-4147-A177-3AD203B41FA5}">
                      <a16:colId xmlns:a16="http://schemas.microsoft.com/office/drawing/2014/main" val="2250846142"/>
                    </a:ext>
                  </a:extLst>
                </a:gridCol>
              </a:tblGrid>
              <a:tr h="370840">
                <a:tc>
                  <a:txBody>
                    <a:bodyPr/>
                    <a:lstStyle/>
                    <a:p>
                      <a:pPr marL="0" indent="0">
                        <a:buFont typeface="Arial" panose="020B0604020202020204" pitchFamily="34" charset="0"/>
                        <a:buNone/>
                      </a:pPr>
                      <a:r>
                        <a:rPr lang="de-DE" sz="1400" dirty="0"/>
                        <a:t>Pflichtfächer </a:t>
                      </a:r>
                      <a:r>
                        <a:rPr lang="de-DE" sz="1400" dirty="0">
                          <a:solidFill>
                            <a:schemeClr val="accent1">
                              <a:lumMod val="50000"/>
                            </a:schemeClr>
                          </a:solidFill>
                        </a:rPr>
                        <a:t>und Wahlpflichtfächer</a:t>
                      </a:r>
                      <a:endParaRPr lang="de-DE" sz="1400" b="1" kern="1200" dirty="0">
                        <a:solidFill>
                          <a:schemeClr val="accent1">
                            <a:lumMod val="40000"/>
                            <a:lumOff val="60000"/>
                          </a:schemeClr>
                        </a:solidFill>
                        <a:latin typeface="+mn-lt"/>
                        <a:ea typeface="+mn-ea"/>
                        <a:cs typeface="Arial" panose="020B0604020202020204" pitchFamily="34" charset="0"/>
                      </a:endParaRPr>
                    </a:p>
                  </a:txBody>
                  <a:tcPr anchor="ctr"/>
                </a:tc>
                <a:tc>
                  <a:txBody>
                    <a:bodyPr/>
                    <a:lstStyle/>
                    <a:p>
                      <a:pPr marL="0" indent="0" algn="ctr">
                        <a:buFontTx/>
                        <a:buNone/>
                      </a:pPr>
                      <a:r>
                        <a:rPr lang="de-DE" sz="1200" b="1" dirty="0">
                          <a:latin typeface="+mn-lt"/>
                          <a:cs typeface="Arial" panose="020B0604020202020204" pitchFamily="34" charset="0"/>
                        </a:rPr>
                        <a:t>12/1</a:t>
                      </a:r>
                    </a:p>
                  </a:txBody>
                  <a:tcPr anchor="ctr"/>
                </a:tc>
                <a:tc>
                  <a:txBody>
                    <a:bodyPr/>
                    <a:lstStyle/>
                    <a:p>
                      <a:pPr marL="0" indent="0" algn="ctr">
                        <a:buFontTx/>
                        <a:buNone/>
                      </a:pPr>
                      <a:r>
                        <a:rPr lang="de-DE" sz="1200" b="1" dirty="0">
                          <a:latin typeface="+mn-lt"/>
                          <a:cs typeface="Arial" panose="020B0604020202020204" pitchFamily="34" charset="0"/>
                        </a:rPr>
                        <a:t>12/2</a:t>
                      </a:r>
                    </a:p>
                  </a:txBody>
                  <a:tcPr anchor="ctr"/>
                </a:tc>
                <a:tc>
                  <a:txBody>
                    <a:bodyPr/>
                    <a:lstStyle/>
                    <a:p>
                      <a:pPr marL="0" indent="0" algn="ctr">
                        <a:buFontTx/>
                        <a:buNone/>
                      </a:pPr>
                      <a:r>
                        <a:rPr lang="de-DE" sz="1200" b="1" dirty="0">
                          <a:latin typeface="+mn-lt"/>
                          <a:cs typeface="Arial" panose="020B0604020202020204" pitchFamily="34" charset="0"/>
                        </a:rPr>
                        <a:t>13/1</a:t>
                      </a:r>
                    </a:p>
                  </a:txBody>
                  <a:tcPr anchor="ctr"/>
                </a:tc>
                <a:tc>
                  <a:txBody>
                    <a:bodyPr/>
                    <a:lstStyle/>
                    <a:p>
                      <a:pPr marL="0" indent="0" algn="ctr">
                        <a:buFontTx/>
                        <a:buNone/>
                      </a:pPr>
                      <a:r>
                        <a:rPr lang="de-DE" sz="1200" b="1" dirty="0">
                          <a:latin typeface="+mn-lt"/>
                          <a:cs typeface="Arial" panose="020B0604020202020204" pitchFamily="34" charset="0"/>
                        </a:rPr>
                        <a:t>13/2</a:t>
                      </a:r>
                    </a:p>
                  </a:txBody>
                  <a:tcPr anchor="ctr"/>
                </a:tc>
                <a:extLst>
                  <a:ext uri="{0D108BD9-81ED-4DB2-BD59-A6C34878D82A}">
                    <a16:rowId xmlns:a16="http://schemas.microsoft.com/office/drawing/2014/main" val="2952325914"/>
                  </a:ext>
                </a:extLst>
              </a:tr>
              <a:tr h="0">
                <a:tc>
                  <a:txBody>
                    <a:bodyPr/>
                    <a:lstStyle/>
                    <a:p>
                      <a:pPr marL="0" indent="0">
                        <a:buFont typeface="Arial" panose="020B0604020202020204" pitchFamily="34" charset="0"/>
                        <a:buNone/>
                      </a:pPr>
                      <a:r>
                        <a:rPr lang="de-DE" sz="1400" b="0" dirty="0"/>
                        <a:t>Deutsch</a:t>
                      </a: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1267805173"/>
                  </a:ext>
                </a:extLst>
              </a:tr>
              <a:tr h="0">
                <a:tc>
                  <a:txBody>
                    <a:bodyPr/>
                    <a:lstStyle/>
                    <a:p>
                      <a:pPr marL="0" indent="0">
                        <a:buFont typeface="Arial" panose="020B0604020202020204" pitchFamily="34" charset="0"/>
                        <a:buNone/>
                      </a:pPr>
                      <a:r>
                        <a:rPr lang="de-DE" sz="1400" b="1" dirty="0">
                          <a:solidFill>
                            <a:srgbClr val="C00000"/>
                          </a:solidFill>
                        </a:rPr>
                        <a:t>Vertiefungskurs Deutsch</a:t>
                      </a:r>
                    </a:p>
                  </a:txBody>
                  <a:tcP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a:t>
                      </a:r>
                    </a:p>
                  </a:txBody>
                  <a:tcPr anchor="ctr"/>
                </a:tc>
                <a:extLst>
                  <a:ext uri="{0D108BD9-81ED-4DB2-BD59-A6C34878D82A}">
                    <a16:rowId xmlns:a16="http://schemas.microsoft.com/office/drawing/2014/main" val="1660778184"/>
                  </a:ext>
                </a:extLst>
              </a:tr>
              <a:tr h="0">
                <a:tc>
                  <a:txBody>
                    <a:bodyPr/>
                    <a:lstStyle/>
                    <a:p>
                      <a:pPr marL="0" indent="0">
                        <a:buFont typeface="Arial" panose="020B0604020202020204" pitchFamily="34" charset="0"/>
                        <a:buNone/>
                      </a:pPr>
                      <a:r>
                        <a:rPr lang="de-DE" sz="1400" b="0" dirty="0"/>
                        <a:t>Mathematik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3164473997"/>
                  </a:ext>
                </a:extLst>
              </a:tr>
              <a:tr h="0">
                <a:tc>
                  <a:txBody>
                    <a:bodyPr/>
                    <a:lstStyle/>
                    <a:p>
                      <a:pPr marL="0" indent="0">
                        <a:buFont typeface="Arial" panose="020B0604020202020204" pitchFamily="34" charset="0"/>
                        <a:buNone/>
                      </a:pPr>
                      <a:r>
                        <a:rPr lang="de-DE" sz="1400" b="0" dirty="0">
                          <a:solidFill>
                            <a:schemeClr val="accent1">
                              <a:lumMod val="50000"/>
                            </a:schemeClr>
                          </a:solidFill>
                        </a:rPr>
                        <a:t>eine fortgeführte Fremdsprache</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3363388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Naturwissenschaft (Biologie, Chemie, Physik)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2426135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weitere fortgeführte</a:t>
                      </a:r>
                      <a:r>
                        <a:rPr lang="de-DE" sz="1400" b="0" baseline="0" dirty="0">
                          <a:solidFill>
                            <a:schemeClr val="accent1">
                              <a:lumMod val="50000"/>
                            </a:schemeClr>
                          </a:solidFill>
                        </a:rPr>
                        <a:t> </a:t>
                      </a:r>
                      <a:r>
                        <a:rPr lang="de-DE" sz="1400" b="0" dirty="0">
                          <a:solidFill>
                            <a:schemeClr val="accent1">
                              <a:lumMod val="50000"/>
                            </a:schemeClr>
                          </a:solidFill>
                        </a:rPr>
                        <a:t>Fremdsprache</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a:t>
                      </a:r>
                    </a:p>
                  </a:txBody>
                  <a:tcPr anchor="ct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a:t>
                      </a:r>
                    </a:p>
                  </a:txBody>
                  <a:tcPr anchor="ctr"/>
                </a:tc>
                <a:extLst>
                  <a:ext uri="{0D108BD9-81ED-4DB2-BD59-A6C34878D82A}">
                    <a16:rowId xmlns:a16="http://schemas.microsoft.com/office/drawing/2014/main" val="743027207"/>
                  </a:ext>
                </a:extLst>
              </a:tr>
              <a:tr h="0">
                <a:tc>
                  <a:txBody>
                    <a:bodyPr/>
                    <a:lstStyle/>
                    <a:p>
                      <a:pPr marL="0" indent="0">
                        <a:buFont typeface="Arial" panose="020B0604020202020204" pitchFamily="34" charset="0"/>
                        <a:buNone/>
                      </a:pPr>
                      <a:r>
                        <a:rPr lang="de-DE" sz="1400" b="0" dirty="0"/>
                        <a:t>Religionslehre bzw. Ethik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722899642"/>
                  </a:ext>
                </a:extLst>
              </a:tr>
              <a:tr h="0">
                <a:tc>
                  <a:txBody>
                    <a:bodyPr/>
                    <a:lstStyle/>
                    <a:p>
                      <a:pPr marL="0" indent="0">
                        <a:buFont typeface="Arial" panose="020B0604020202020204" pitchFamily="34" charset="0"/>
                        <a:buNone/>
                      </a:pPr>
                      <a:r>
                        <a:rPr lang="de-DE" sz="1400" b="0" dirty="0"/>
                        <a:t>Geschichte</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2968805197"/>
                  </a:ext>
                </a:extLst>
              </a:tr>
              <a:tr h="0">
                <a:tc>
                  <a:txBody>
                    <a:bodyPr/>
                    <a:lstStyle/>
                    <a:p>
                      <a:pPr marL="0" indent="0" algn="l" defTabSz="914400" rtl="0" eaLnBrk="1" latinLnBrk="0" hangingPunct="1">
                        <a:buFont typeface="Arial" panose="020B0604020202020204" pitchFamily="34" charset="0"/>
                        <a:buNone/>
                      </a:pPr>
                      <a:r>
                        <a:rPr lang="de-DE" sz="1400" b="0" kern="1200" dirty="0"/>
                        <a:t>Politik und Gesellschaft </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1412400409"/>
                  </a:ext>
                </a:extLst>
              </a:tr>
              <a:tr h="0">
                <a:tc>
                  <a:txBody>
                    <a:bodyPr/>
                    <a:lstStyle/>
                    <a:p>
                      <a:pPr marL="0" indent="0" algn="l" defTabSz="914400" rtl="0" eaLnBrk="1" latinLnBrk="0" hangingPunct="1">
                        <a:buFont typeface="Arial" panose="020B0604020202020204" pitchFamily="34" charset="0"/>
                        <a:buNone/>
                      </a:pPr>
                      <a:r>
                        <a:rPr lang="de-DE" sz="1400" b="0" kern="1200" dirty="0">
                          <a:solidFill>
                            <a:schemeClr val="accent1">
                              <a:lumMod val="50000"/>
                            </a:schemeClr>
                          </a:solidFill>
                        </a:rPr>
                        <a:t>Geographie </a:t>
                      </a:r>
                      <a:r>
                        <a:rPr lang="de-DE" sz="1400" b="0" i="1" kern="1200" dirty="0">
                          <a:solidFill>
                            <a:schemeClr val="accent1">
                              <a:lumMod val="50000"/>
                            </a:schemeClr>
                          </a:solidFill>
                        </a:rPr>
                        <a:t>oder </a:t>
                      </a:r>
                      <a:r>
                        <a:rPr lang="de-DE" sz="1400" b="0" i="0" kern="1200" dirty="0">
                          <a:solidFill>
                            <a:schemeClr val="accent1">
                              <a:lumMod val="50000"/>
                            </a:schemeClr>
                          </a:solidFill>
                        </a:rPr>
                        <a:t>Wirt</a:t>
                      </a:r>
                      <a:r>
                        <a:rPr lang="de-DE" sz="1400" b="0" kern="1200" dirty="0">
                          <a:solidFill>
                            <a:schemeClr val="accent1">
                              <a:lumMod val="50000"/>
                            </a:schemeClr>
                          </a:solidFill>
                        </a:rPr>
                        <a:t>schaft und Recht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extLst>
                  <a:ext uri="{0D108BD9-81ED-4DB2-BD59-A6C34878D82A}">
                    <a16:rowId xmlns:a16="http://schemas.microsoft.com/office/drawing/2014/main" val="1905626765"/>
                  </a:ext>
                </a:extLst>
              </a:tr>
              <a:tr h="0">
                <a:tc>
                  <a:txBody>
                    <a:bodyPr/>
                    <a:lstStyle/>
                    <a:p>
                      <a:pPr marL="0" indent="0">
                        <a:buFont typeface="Arial" panose="020B0604020202020204" pitchFamily="34" charset="0"/>
                        <a:buNone/>
                      </a:pPr>
                      <a:r>
                        <a:rPr lang="de-DE" sz="1400" b="0" dirty="0">
                          <a:solidFill>
                            <a:schemeClr val="accent1">
                              <a:lumMod val="50000"/>
                            </a:schemeClr>
                          </a:solidFill>
                        </a:rPr>
                        <a:t>Kunst </a:t>
                      </a:r>
                      <a:r>
                        <a:rPr lang="de-DE" sz="1400" b="0" i="1" dirty="0">
                          <a:solidFill>
                            <a:schemeClr val="accent1">
                              <a:lumMod val="50000"/>
                            </a:schemeClr>
                          </a:solidFill>
                        </a:rPr>
                        <a:t>oder</a:t>
                      </a:r>
                      <a:r>
                        <a:rPr lang="de-DE" sz="1400" b="0" dirty="0">
                          <a:solidFill>
                            <a:schemeClr val="accent1">
                              <a:lumMod val="50000"/>
                            </a:schemeClr>
                          </a:solidFill>
                        </a:rPr>
                        <a:t> Musik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2973447809"/>
                  </a:ext>
                </a:extLst>
              </a:tr>
              <a:tr h="0">
                <a:tc>
                  <a:txBody>
                    <a:bodyPr/>
                    <a:lstStyle/>
                    <a:p>
                      <a:pPr marL="0" indent="0">
                        <a:buFont typeface="Arial" panose="020B0604020202020204" pitchFamily="34" charset="0"/>
                        <a:buNone/>
                      </a:pPr>
                      <a:r>
                        <a:rPr lang="de-DE" sz="1400" b="0" dirty="0"/>
                        <a:t>Sport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3007346212"/>
                  </a:ext>
                </a:extLst>
              </a:tr>
              <a:tr h="0">
                <a:tc>
                  <a:txBody>
                    <a:bodyPr/>
                    <a:lstStyle/>
                    <a:p>
                      <a:pPr marL="0" indent="0">
                        <a:buFont typeface="Arial" panose="020B0604020202020204" pitchFamily="34" charset="0"/>
                        <a:buNone/>
                      </a:pPr>
                      <a:r>
                        <a:rPr lang="de-DE" sz="1400" dirty="0">
                          <a:solidFill>
                            <a:srgbClr val="00B050"/>
                          </a:solidFill>
                        </a:rPr>
                        <a:t>Leistungsfach</a:t>
                      </a:r>
                    </a:p>
                  </a:txBody>
                  <a:tcP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extLst>
                  <a:ext uri="{0D108BD9-81ED-4DB2-BD59-A6C34878D82A}">
                    <a16:rowId xmlns:a16="http://schemas.microsoft.com/office/drawing/2014/main" val="365938837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solidFill>
                            <a:srgbClr val="00B0F0"/>
                          </a:solidFill>
                        </a:rPr>
                        <a:t>W-Seminar</a:t>
                      </a:r>
                    </a:p>
                  </a:txBody>
                  <a:tcP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a:t>
                      </a:r>
                    </a:p>
                  </a:txBody>
                  <a:tcPr anchor="ctr"/>
                </a:tc>
                <a:extLst>
                  <a:ext uri="{0D108BD9-81ED-4DB2-BD59-A6C34878D82A}">
                    <a16:rowId xmlns:a16="http://schemas.microsoft.com/office/drawing/2014/main" val="21036665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solidFill>
                          <a:srgbClr val="00B0F0"/>
                        </a:solidFill>
                      </a:endParaRPr>
                    </a:p>
                  </a:txBody>
                  <a:tcP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35</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35</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28</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26</a:t>
                      </a:r>
                    </a:p>
                  </a:txBody>
                  <a:tcPr anchor="ctr"/>
                </a:tc>
                <a:extLst>
                  <a:ext uri="{0D108BD9-81ED-4DB2-BD59-A6C34878D82A}">
                    <a16:rowId xmlns:a16="http://schemas.microsoft.com/office/drawing/2014/main" val="4261131524"/>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0" name="Rechteck 9"/>
          <p:cNvSpPr/>
          <p:nvPr/>
        </p:nvSpPr>
        <p:spPr>
          <a:xfrm>
            <a:off x="464443" y="2287245"/>
            <a:ext cx="8193411" cy="2922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42" y="3528453"/>
            <a:ext cx="8193411" cy="2922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95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Stundentafel</a:t>
            </a:r>
            <a:r>
              <a:rPr lang="en-GB" altLang="de-DE" sz="2000" b="1" dirty="0">
                <a:solidFill>
                  <a:srgbClr val="000000"/>
                </a:solidFill>
                <a:latin typeface="+mn-lt"/>
                <a:cs typeface="Arial" panose="020B0604020202020204" pitchFamily="34" charset="0"/>
              </a:rPr>
              <a:t> (</a:t>
            </a:r>
            <a:r>
              <a:rPr lang="en-GB" altLang="de-DE" sz="2000" b="1" dirty="0" err="1">
                <a:solidFill>
                  <a:srgbClr val="C00000"/>
                </a:solidFill>
                <a:latin typeface="+mn-lt"/>
                <a:cs typeface="Arial" panose="020B0604020202020204" pitchFamily="34" charset="0"/>
              </a:rPr>
              <a:t>mit</a:t>
            </a:r>
            <a:r>
              <a:rPr lang="en-GB" altLang="de-DE" sz="2000" b="1" dirty="0">
                <a:solidFill>
                  <a:srgbClr val="C00000"/>
                </a:solidFill>
                <a:latin typeface="+mn-lt"/>
                <a:cs typeface="Arial" panose="020B0604020202020204" pitchFamily="34" charset="0"/>
              </a:rPr>
              <a:t> </a:t>
            </a:r>
            <a:r>
              <a:rPr lang="en-GB" altLang="de-DE" sz="2000" b="1" dirty="0" err="1">
                <a:solidFill>
                  <a:srgbClr val="C00000"/>
                </a:solidFill>
                <a:latin typeface="+mn-lt"/>
                <a:cs typeface="Arial" panose="020B0604020202020204" pitchFamily="34" charset="0"/>
              </a:rPr>
              <a:t>Vertiefungskurs</a:t>
            </a:r>
            <a:r>
              <a:rPr lang="en-GB" altLang="de-DE" sz="2000" b="1" dirty="0">
                <a:solidFill>
                  <a:srgbClr val="C00000"/>
                </a:solidFill>
                <a:latin typeface="+mn-lt"/>
                <a:cs typeface="Arial" panose="020B0604020202020204" pitchFamily="34" charset="0"/>
              </a:rPr>
              <a:t> </a:t>
            </a:r>
            <a:r>
              <a:rPr lang="en-GB" altLang="de-DE" sz="2000" b="1" dirty="0" err="1">
                <a:solidFill>
                  <a:srgbClr val="C00000"/>
                </a:solidFill>
                <a:latin typeface="+mn-lt"/>
                <a:cs typeface="Arial" panose="020B0604020202020204" pitchFamily="34" charset="0"/>
              </a:rPr>
              <a:t>Mathematik</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3666941678"/>
              </p:ext>
            </p:extLst>
          </p:nvPr>
        </p:nvGraphicFramePr>
        <p:xfrm>
          <a:off x="464443" y="1620524"/>
          <a:ext cx="8193411" cy="4942840"/>
        </p:xfrm>
        <a:graphic>
          <a:graphicData uri="http://schemas.openxmlformats.org/drawingml/2006/table">
            <a:tbl>
              <a:tblPr firstRow="1" firstCol="1" lastRow="1" bandRow="1">
                <a:tableStyleId>{3B4B98B0-60AC-42C2-AFA5-B58CD77FA1E5}</a:tableStyleId>
              </a:tblPr>
              <a:tblGrid>
                <a:gridCol w="5145097">
                  <a:extLst>
                    <a:ext uri="{9D8B030D-6E8A-4147-A177-3AD203B41FA5}">
                      <a16:colId xmlns:a16="http://schemas.microsoft.com/office/drawing/2014/main" val="1172481008"/>
                    </a:ext>
                  </a:extLst>
                </a:gridCol>
                <a:gridCol w="748841">
                  <a:extLst>
                    <a:ext uri="{9D8B030D-6E8A-4147-A177-3AD203B41FA5}">
                      <a16:colId xmlns:a16="http://schemas.microsoft.com/office/drawing/2014/main" val="3740880724"/>
                    </a:ext>
                  </a:extLst>
                </a:gridCol>
                <a:gridCol w="766491">
                  <a:extLst>
                    <a:ext uri="{9D8B030D-6E8A-4147-A177-3AD203B41FA5}">
                      <a16:colId xmlns:a16="http://schemas.microsoft.com/office/drawing/2014/main" val="1986774579"/>
                    </a:ext>
                  </a:extLst>
                </a:gridCol>
                <a:gridCol w="766491">
                  <a:extLst>
                    <a:ext uri="{9D8B030D-6E8A-4147-A177-3AD203B41FA5}">
                      <a16:colId xmlns:a16="http://schemas.microsoft.com/office/drawing/2014/main" val="1782613479"/>
                    </a:ext>
                  </a:extLst>
                </a:gridCol>
                <a:gridCol w="766491">
                  <a:extLst>
                    <a:ext uri="{9D8B030D-6E8A-4147-A177-3AD203B41FA5}">
                      <a16:colId xmlns:a16="http://schemas.microsoft.com/office/drawing/2014/main" val="2250846142"/>
                    </a:ext>
                  </a:extLst>
                </a:gridCol>
              </a:tblGrid>
              <a:tr h="370840">
                <a:tc>
                  <a:txBody>
                    <a:bodyPr/>
                    <a:lstStyle/>
                    <a:p>
                      <a:pPr marL="0" indent="0">
                        <a:buFont typeface="Arial" panose="020B0604020202020204" pitchFamily="34" charset="0"/>
                        <a:buNone/>
                      </a:pPr>
                      <a:r>
                        <a:rPr lang="de-DE" sz="1400" dirty="0"/>
                        <a:t>Pflichtfächer </a:t>
                      </a:r>
                      <a:r>
                        <a:rPr lang="de-DE" sz="1400" dirty="0">
                          <a:solidFill>
                            <a:schemeClr val="accent1">
                              <a:lumMod val="50000"/>
                            </a:schemeClr>
                          </a:solidFill>
                        </a:rPr>
                        <a:t>und Wahlpflichtfächer</a:t>
                      </a:r>
                      <a:endParaRPr lang="de-DE" sz="1400" b="1" kern="1200" dirty="0">
                        <a:solidFill>
                          <a:schemeClr val="accent1">
                            <a:lumMod val="40000"/>
                            <a:lumOff val="60000"/>
                          </a:schemeClr>
                        </a:solidFill>
                        <a:latin typeface="+mn-lt"/>
                        <a:ea typeface="+mn-ea"/>
                        <a:cs typeface="Arial" panose="020B0604020202020204" pitchFamily="34" charset="0"/>
                      </a:endParaRPr>
                    </a:p>
                  </a:txBody>
                  <a:tcPr anchor="ctr"/>
                </a:tc>
                <a:tc>
                  <a:txBody>
                    <a:bodyPr/>
                    <a:lstStyle/>
                    <a:p>
                      <a:pPr marL="0" indent="0" algn="ctr">
                        <a:buFontTx/>
                        <a:buNone/>
                      </a:pPr>
                      <a:r>
                        <a:rPr lang="de-DE" sz="1200" b="1" dirty="0">
                          <a:latin typeface="+mn-lt"/>
                          <a:cs typeface="Arial" panose="020B0604020202020204" pitchFamily="34" charset="0"/>
                        </a:rPr>
                        <a:t>12/1</a:t>
                      </a:r>
                    </a:p>
                  </a:txBody>
                  <a:tcPr anchor="ctr"/>
                </a:tc>
                <a:tc>
                  <a:txBody>
                    <a:bodyPr/>
                    <a:lstStyle/>
                    <a:p>
                      <a:pPr marL="0" indent="0" algn="ctr">
                        <a:buFontTx/>
                        <a:buNone/>
                      </a:pPr>
                      <a:r>
                        <a:rPr lang="de-DE" sz="1200" b="1" dirty="0">
                          <a:latin typeface="+mn-lt"/>
                          <a:cs typeface="Arial" panose="020B0604020202020204" pitchFamily="34" charset="0"/>
                        </a:rPr>
                        <a:t>12/2</a:t>
                      </a:r>
                    </a:p>
                  </a:txBody>
                  <a:tcPr anchor="ctr"/>
                </a:tc>
                <a:tc>
                  <a:txBody>
                    <a:bodyPr/>
                    <a:lstStyle/>
                    <a:p>
                      <a:pPr marL="0" indent="0" algn="ctr">
                        <a:buFontTx/>
                        <a:buNone/>
                      </a:pPr>
                      <a:r>
                        <a:rPr lang="de-DE" sz="1200" b="1" dirty="0">
                          <a:latin typeface="+mn-lt"/>
                          <a:cs typeface="Arial" panose="020B0604020202020204" pitchFamily="34" charset="0"/>
                        </a:rPr>
                        <a:t>13/1</a:t>
                      </a:r>
                    </a:p>
                  </a:txBody>
                  <a:tcPr anchor="ctr"/>
                </a:tc>
                <a:tc>
                  <a:txBody>
                    <a:bodyPr/>
                    <a:lstStyle/>
                    <a:p>
                      <a:pPr marL="0" indent="0" algn="ctr">
                        <a:buFontTx/>
                        <a:buNone/>
                      </a:pPr>
                      <a:r>
                        <a:rPr lang="de-DE" sz="1200" b="1" dirty="0">
                          <a:latin typeface="+mn-lt"/>
                          <a:cs typeface="Arial" panose="020B0604020202020204" pitchFamily="34" charset="0"/>
                        </a:rPr>
                        <a:t>13/2</a:t>
                      </a:r>
                    </a:p>
                  </a:txBody>
                  <a:tcPr anchor="ctr"/>
                </a:tc>
                <a:extLst>
                  <a:ext uri="{0D108BD9-81ED-4DB2-BD59-A6C34878D82A}">
                    <a16:rowId xmlns:a16="http://schemas.microsoft.com/office/drawing/2014/main" val="2952325914"/>
                  </a:ext>
                </a:extLst>
              </a:tr>
              <a:tr h="0">
                <a:tc>
                  <a:txBody>
                    <a:bodyPr/>
                    <a:lstStyle/>
                    <a:p>
                      <a:pPr marL="0" indent="0">
                        <a:buFont typeface="Arial" panose="020B0604020202020204" pitchFamily="34" charset="0"/>
                        <a:buNone/>
                      </a:pPr>
                      <a:r>
                        <a:rPr lang="de-DE" sz="1400" b="0" dirty="0"/>
                        <a:t>Deutsch</a:t>
                      </a: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1267805173"/>
                  </a:ext>
                </a:extLst>
              </a:tr>
              <a:tr h="0">
                <a:tc>
                  <a:txBody>
                    <a:bodyPr/>
                    <a:lstStyle/>
                    <a:p>
                      <a:pPr marL="0" indent="0">
                        <a:buFont typeface="Arial" panose="020B0604020202020204" pitchFamily="34" charset="0"/>
                        <a:buNone/>
                      </a:pPr>
                      <a:r>
                        <a:rPr lang="de-DE" sz="1400" b="0" dirty="0"/>
                        <a:t>Mathematik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4</a:t>
                      </a:r>
                    </a:p>
                  </a:txBody>
                  <a:tcPr anchor="ctr"/>
                </a:tc>
                <a:extLst>
                  <a:ext uri="{0D108BD9-81ED-4DB2-BD59-A6C34878D82A}">
                    <a16:rowId xmlns:a16="http://schemas.microsoft.com/office/drawing/2014/main" val="3164473997"/>
                  </a:ext>
                </a:extLst>
              </a:tr>
              <a:tr h="0">
                <a:tc>
                  <a:txBody>
                    <a:bodyPr/>
                    <a:lstStyle/>
                    <a:p>
                      <a:pPr marL="0" indent="0">
                        <a:buFont typeface="Arial" panose="020B0604020202020204" pitchFamily="34" charset="0"/>
                        <a:buNone/>
                      </a:pPr>
                      <a:r>
                        <a:rPr lang="de-DE" sz="1400" b="1" dirty="0">
                          <a:solidFill>
                            <a:srgbClr val="C00000"/>
                          </a:solidFill>
                        </a:rPr>
                        <a:t>Vertiefungskurs Mathematik</a:t>
                      </a:r>
                    </a:p>
                  </a:txBody>
                  <a:tcPr/>
                </a:tc>
                <a:tc>
                  <a:txBody>
                    <a:bodyPr/>
                    <a:lstStyle/>
                    <a:p>
                      <a:pPr marL="0" indent="0" algn="ctr">
                        <a:buFont typeface="Arial" panose="020B0604020202020204" pitchFamily="34" charset="0"/>
                        <a:buNone/>
                      </a:pPr>
                      <a:r>
                        <a:rPr lang="de-DE" sz="1400" b="0" dirty="0">
                          <a:solidFill>
                            <a:srgbClr val="C0000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rgbClr val="C0000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a:t>
                      </a:r>
                    </a:p>
                  </a:txBody>
                  <a:tcPr anchor="ctr"/>
                </a:tc>
                <a:extLst>
                  <a:ext uri="{0D108BD9-81ED-4DB2-BD59-A6C34878D82A}">
                    <a16:rowId xmlns:a16="http://schemas.microsoft.com/office/drawing/2014/main" val="4133633888"/>
                  </a:ext>
                </a:extLst>
              </a:tr>
              <a:tr h="0">
                <a:tc>
                  <a:txBody>
                    <a:bodyPr/>
                    <a:lstStyle/>
                    <a:p>
                      <a:pPr marL="0" indent="0">
                        <a:buFont typeface="Arial" panose="020B0604020202020204" pitchFamily="34" charset="0"/>
                        <a:buNone/>
                      </a:pPr>
                      <a:r>
                        <a:rPr lang="de-DE" sz="1400" b="0" dirty="0">
                          <a:solidFill>
                            <a:schemeClr val="accent1">
                              <a:lumMod val="50000"/>
                            </a:schemeClr>
                          </a:solidFill>
                        </a:rPr>
                        <a:t>eine fortgeführte Fremdsprache</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3507587984"/>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Naturwissenschaft (Biologie, Chemie, Physik)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extLst>
                  <a:ext uri="{0D108BD9-81ED-4DB2-BD59-A6C34878D82A}">
                    <a16:rowId xmlns:a16="http://schemas.microsoft.com/office/drawing/2014/main" val="412426135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0" dirty="0">
                          <a:solidFill>
                            <a:schemeClr val="accent1">
                              <a:lumMod val="50000"/>
                            </a:schemeClr>
                          </a:solidFill>
                        </a:rPr>
                        <a:t>eine weitere Naturwissenschaft </a:t>
                      </a:r>
                      <a:r>
                        <a:rPr lang="de-DE" sz="1400" b="1" i="1" dirty="0">
                          <a:solidFill>
                            <a:schemeClr val="accent1">
                              <a:lumMod val="50000"/>
                            </a:schemeClr>
                          </a:solidFill>
                        </a:rPr>
                        <a:t>oder</a:t>
                      </a:r>
                      <a:r>
                        <a:rPr lang="de-DE" sz="1400" b="0" i="1" dirty="0">
                          <a:solidFill>
                            <a:schemeClr val="accent1">
                              <a:lumMod val="50000"/>
                            </a:schemeClr>
                          </a:solidFill>
                        </a:rPr>
                        <a:t> </a:t>
                      </a:r>
                      <a:r>
                        <a:rPr lang="de-DE" sz="1400" b="0" i="0" dirty="0">
                          <a:solidFill>
                            <a:schemeClr val="accent1">
                              <a:lumMod val="50000"/>
                            </a:schemeClr>
                          </a:solidFill>
                        </a:rPr>
                        <a:t>(spät beginnende</a:t>
                      </a:r>
                      <a:r>
                        <a:rPr lang="de-DE" sz="1400" b="0" i="0" baseline="0" dirty="0">
                          <a:solidFill>
                            <a:schemeClr val="accent1">
                              <a:lumMod val="50000"/>
                            </a:schemeClr>
                          </a:solidFill>
                        </a:rPr>
                        <a:t>) </a:t>
                      </a:r>
                      <a:r>
                        <a:rPr lang="de-DE" sz="1400" b="0" dirty="0">
                          <a:solidFill>
                            <a:schemeClr val="accent1">
                              <a:lumMod val="50000"/>
                            </a:schemeClr>
                          </a:solidFill>
                        </a:rPr>
                        <a:t>Informatik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3</a:t>
                      </a:r>
                    </a:p>
                  </a:txBody>
                  <a:tcPr anchor="ct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a:t>
                      </a:r>
                    </a:p>
                  </a:txBody>
                  <a:tcPr anchor="ctr"/>
                </a:tc>
                <a:tc>
                  <a:txBody>
                    <a:bodyPr/>
                    <a:lstStyle/>
                    <a:p>
                      <a:pPr marL="0" indent="0" algn="ctr">
                        <a:buFont typeface="Arial" panose="020B0604020202020204" pitchFamily="34" charset="0"/>
                        <a:buNone/>
                      </a:pPr>
                      <a:r>
                        <a:rPr lang="de-DE" sz="1400" b="1" dirty="0">
                          <a:solidFill>
                            <a:srgbClr val="C00000"/>
                          </a:solidFill>
                          <a:latin typeface="+mn-lt"/>
                          <a:cs typeface="Arial" panose="020B0604020202020204" pitchFamily="34" charset="0"/>
                        </a:rPr>
                        <a:t>--</a:t>
                      </a:r>
                    </a:p>
                  </a:txBody>
                  <a:tcPr anchor="ctr"/>
                </a:tc>
                <a:extLst>
                  <a:ext uri="{0D108BD9-81ED-4DB2-BD59-A6C34878D82A}">
                    <a16:rowId xmlns:a16="http://schemas.microsoft.com/office/drawing/2014/main" val="743027207"/>
                  </a:ext>
                </a:extLst>
              </a:tr>
              <a:tr h="0">
                <a:tc>
                  <a:txBody>
                    <a:bodyPr/>
                    <a:lstStyle/>
                    <a:p>
                      <a:pPr marL="0" indent="0">
                        <a:buFont typeface="Arial" panose="020B0604020202020204" pitchFamily="34" charset="0"/>
                        <a:buNone/>
                      </a:pPr>
                      <a:r>
                        <a:rPr lang="de-DE" sz="1400" b="0" dirty="0"/>
                        <a:t>Religionslehre bzw. Ethik</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722899642"/>
                  </a:ext>
                </a:extLst>
              </a:tr>
              <a:tr h="0">
                <a:tc>
                  <a:txBody>
                    <a:bodyPr/>
                    <a:lstStyle/>
                    <a:p>
                      <a:pPr marL="0" indent="0">
                        <a:buFont typeface="Arial" panose="020B0604020202020204" pitchFamily="34" charset="0"/>
                        <a:buNone/>
                      </a:pPr>
                      <a:r>
                        <a:rPr lang="de-DE" sz="1400" b="0" dirty="0"/>
                        <a:t>Geschichte</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2968805197"/>
                  </a:ext>
                </a:extLst>
              </a:tr>
              <a:tr h="0">
                <a:tc>
                  <a:txBody>
                    <a:bodyPr/>
                    <a:lstStyle/>
                    <a:p>
                      <a:pPr marL="0" indent="0" algn="l" defTabSz="914400" rtl="0" eaLnBrk="1" latinLnBrk="0" hangingPunct="1">
                        <a:buFont typeface="Arial" panose="020B0604020202020204" pitchFamily="34" charset="0"/>
                        <a:buNone/>
                      </a:pPr>
                      <a:r>
                        <a:rPr lang="de-DE" sz="1400" b="0" kern="1200" dirty="0"/>
                        <a:t>Politik und Gesellschaft </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rowSpan="2">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1412400409"/>
                  </a:ext>
                </a:extLst>
              </a:tr>
              <a:tr h="0">
                <a:tc>
                  <a:txBody>
                    <a:bodyPr/>
                    <a:lstStyle/>
                    <a:p>
                      <a:pPr marL="0" indent="0" algn="l" defTabSz="914400" rtl="0" eaLnBrk="1" latinLnBrk="0" hangingPunct="1">
                        <a:buFont typeface="Arial" panose="020B0604020202020204" pitchFamily="34" charset="0"/>
                        <a:buNone/>
                      </a:pPr>
                      <a:r>
                        <a:rPr lang="de-DE" sz="1400" b="0" kern="1200" dirty="0">
                          <a:solidFill>
                            <a:schemeClr val="accent1">
                              <a:lumMod val="50000"/>
                            </a:schemeClr>
                          </a:solidFill>
                        </a:rPr>
                        <a:t>Geographie </a:t>
                      </a:r>
                      <a:r>
                        <a:rPr lang="de-DE" sz="1400" b="0" i="1" kern="1200" dirty="0">
                          <a:solidFill>
                            <a:schemeClr val="accent1">
                              <a:lumMod val="50000"/>
                            </a:schemeClr>
                          </a:solidFill>
                        </a:rPr>
                        <a:t>oder </a:t>
                      </a:r>
                      <a:r>
                        <a:rPr lang="de-DE" sz="1400" b="0" i="0" kern="1200" dirty="0">
                          <a:solidFill>
                            <a:schemeClr val="accent1">
                              <a:lumMod val="50000"/>
                            </a:schemeClr>
                          </a:solidFill>
                        </a:rPr>
                        <a:t>Wirt</a:t>
                      </a:r>
                      <a:r>
                        <a:rPr lang="de-DE" sz="1400" b="0" kern="1200" dirty="0">
                          <a:solidFill>
                            <a:schemeClr val="accent1">
                              <a:lumMod val="50000"/>
                            </a:schemeClr>
                          </a:solidFill>
                        </a:rPr>
                        <a:t>schaft und Recht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tc vMerge="1">
                  <a:txBody>
                    <a:bodyPr/>
                    <a:lstStyle/>
                    <a:p>
                      <a:pPr marL="0" indent="0" algn="ctr">
                        <a:buFont typeface="Arial" panose="020B0604020202020204" pitchFamily="34" charset="0"/>
                        <a:buNone/>
                      </a:pPr>
                      <a:endParaRPr lang="de-DE" sz="1600" b="1" dirty="0">
                        <a:solidFill>
                          <a:srgbClr val="00B0F0"/>
                        </a:solidFill>
                        <a:latin typeface="+mn-lt"/>
                        <a:cs typeface="Arial" panose="020B0604020202020204" pitchFamily="34" charset="0"/>
                      </a:endParaRPr>
                    </a:p>
                  </a:txBody>
                  <a:tcPr anchor="ctr"/>
                </a:tc>
                <a:extLst>
                  <a:ext uri="{0D108BD9-81ED-4DB2-BD59-A6C34878D82A}">
                    <a16:rowId xmlns:a16="http://schemas.microsoft.com/office/drawing/2014/main" val="1905626765"/>
                  </a:ext>
                </a:extLst>
              </a:tr>
              <a:tr h="0">
                <a:tc>
                  <a:txBody>
                    <a:bodyPr/>
                    <a:lstStyle/>
                    <a:p>
                      <a:pPr marL="0" indent="0">
                        <a:buFont typeface="Arial" panose="020B0604020202020204" pitchFamily="34" charset="0"/>
                        <a:buNone/>
                      </a:pPr>
                      <a:r>
                        <a:rPr lang="de-DE" sz="1400" b="0" dirty="0">
                          <a:solidFill>
                            <a:schemeClr val="accent1">
                              <a:lumMod val="50000"/>
                            </a:schemeClr>
                          </a:solidFill>
                        </a:rPr>
                        <a:t>Kunst </a:t>
                      </a:r>
                      <a:r>
                        <a:rPr lang="de-DE" sz="1400" b="0" i="1" dirty="0">
                          <a:solidFill>
                            <a:schemeClr val="accent1">
                              <a:lumMod val="50000"/>
                            </a:schemeClr>
                          </a:solidFill>
                        </a:rPr>
                        <a:t>oder</a:t>
                      </a:r>
                      <a:r>
                        <a:rPr lang="de-DE" sz="1400" b="0" dirty="0">
                          <a:solidFill>
                            <a:schemeClr val="accent1">
                              <a:lumMod val="50000"/>
                            </a:schemeClr>
                          </a:solidFill>
                        </a:rPr>
                        <a:t> Musik</a:t>
                      </a:r>
                    </a:p>
                  </a:txBody>
                  <a:tcP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accent1">
                              <a:lumMod val="50000"/>
                            </a:schemeClr>
                          </a:solidFill>
                          <a:latin typeface="+mn-lt"/>
                          <a:cs typeface="Arial" panose="020B0604020202020204" pitchFamily="34" charset="0"/>
                        </a:rPr>
                        <a:t>2</a:t>
                      </a:r>
                    </a:p>
                  </a:txBody>
                  <a:tcPr anchor="ctr"/>
                </a:tc>
                <a:extLst>
                  <a:ext uri="{0D108BD9-81ED-4DB2-BD59-A6C34878D82A}">
                    <a16:rowId xmlns:a16="http://schemas.microsoft.com/office/drawing/2014/main" val="2973447809"/>
                  </a:ext>
                </a:extLst>
              </a:tr>
              <a:tr h="0">
                <a:tc>
                  <a:txBody>
                    <a:bodyPr/>
                    <a:lstStyle/>
                    <a:p>
                      <a:pPr marL="0" indent="0">
                        <a:buFont typeface="Arial" panose="020B0604020202020204" pitchFamily="34" charset="0"/>
                        <a:buNone/>
                      </a:pPr>
                      <a:r>
                        <a:rPr lang="de-DE" sz="1400" b="0" dirty="0"/>
                        <a:t>Sport</a:t>
                      </a:r>
                      <a:endParaRPr lang="de-DE" sz="1400" b="0" dirty="0">
                        <a:solidFill>
                          <a:srgbClr val="00B0F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0" dirty="0">
                          <a:solidFill>
                            <a:schemeClr val="tx1"/>
                          </a:solidFill>
                          <a:latin typeface="+mn-lt"/>
                          <a:cs typeface="Arial" panose="020B0604020202020204" pitchFamily="34" charset="0"/>
                        </a:rPr>
                        <a:t>2</a:t>
                      </a:r>
                    </a:p>
                  </a:txBody>
                  <a:tcPr anchor="ctr"/>
                </a:tc>
                <a:extLst>
                  <a:ext uri="{0D108BD9-81ED-4DB2-BD59-A6C34878D82A}">
                    <a16:rowId xmlns:a16="http://schemas.microsoft.com/office/drawing/2014/main" val="3007346212"/>
                  </a:ext>
                </a:extLst>
              </a:tr>
              <a:tr h="0">
                <a:tc>
                  <a:txBody>
                    <a:bodyPr/>
                    <a:lstStyle/>
                    <a:p>
                      <a:pPr marL="0" indent="0">
                        <a:buFont typeface="Arial" panose="020B0604020202020204" pitchFamily="34" charset="0"/>
                        <a:buNone/>
                      </a:pPr>
                      <a:r>
                        <a:rPr lang="de-DE" sz="1400" dirty="0">
                          <a:solidFill>
                            <a:srgbClr val="00B050"/>
                          </a:solidFill>
                        </a:rPr>
                        <a:t>Leistungsfach</a:t>
                      </a:r>
                    </a:p>
                  </a:txBody>
                  <a:tcP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tc>
                  <a:txBody>
                    <a:bodyPr/>
                    <a:lstStyle/>
                    <a:p>
                      <a:pPr marL="0" indent="0" algn="ctr">
                        <a:buFont typeface="Arial" panose="020B0604020202020204" pitchFamily="34" charset="0"/>
                        <a:buNone/>
                      </a:pPr>
                      <a:r>
                        <a:rPr lang="de-DE" sz="1400" b="1" dirty="0">
                          <a:solidFill>
                            <a:srgbClr val="00B050"/>
                          </a:solidFill>
                          <a:latin typeface="+mn-lt"/>
                          <a:cs typeface="Arial" panose="020B0604020202020204" pitchFamily="34" charset="0"/>
                        </a:rPr>
                        <a:t>+ 2</a:t>
                      </a:r>
                    </a:p>
                  </a:txBody>
                  <a:tcPr anchor="ctr"/>
                </a:tc>
                <a:extLst>
                  <a:ext uri="{0D108BD9-81ED-4DB2-BD59-A6C34878D82A}">
                    <a16:rowId xmlns:a16="http://schemas.microsoft.com/office/drawing/2014/main" val="365938837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solidFill>
                            <a:srgbClr val="00B0F0"/>
                          </a:solidFill>
                        </a:rPr>
                        <a:t>W-Seminar</a:t>
                      </a:r>
                    </a:p>
                  </a:txBody>
                  <a:tcP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2</a:t>
                      </a:r>
                    </a:p>
                  </a:txBody>
                  <a:tcPr anchor="ctr"/>
                </a:tc>
                <a:tc>
                  <a:txBody>
                    <a:bodyPr/>
                    <a:lstStyle/>
                    <a:p>
                      <a:pPr marL="0" indent="0" algn="ctr">
                        <a:buFont typeface="Arial" panose="020B0604020202020204" pitchFamily="34" charset="0"/>
                        <a:buNone/>
                      </a:pPr>
                      <a:r>
                        <a:rPr lang="de-DE" sz="1400" b="1" dirty="0">
                          <a:solidFill>
                            <a:srgbClr val="00B0F0"/>
                          </a:solidFill>
                          <a:latin typeface="+mn-lt"/>
                          <a:cs typeface="Arial" panose="020B0604020202020204" pitchFamily="34" charset="0"/>
                        </a:rPr>
                        <a:t>--</a:t>
                      </a:r>
                    </a:p>
                  </a:txBody>
                  <a:tcPr anchor="ctr"/>
                </a:tc>
                <a:extLst>
                  <a:ext uri="{0D108BD9-81ED-4DB2-BD59-A6C34878D82A}">
                    <a16:rowId xmlns:a16="http://schemas.microsoft.com/office/drawing/2014/main" val="21036665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solidFill>
                          <a:srgbClr val="00B0F0"/>
                        </a:solidFill>
                      </a:endParaRPr>
                    </a:p>
                  </a:txBody>
                  <a:tcP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35</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35</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28</a:t>
                      </a:r>
                    </a:p>
                  </a:txBody>
                  <a:tcPr anchor="ctr"/>
                </a:tc>
                <a:tc>
                  <a:txBody>
                    <a:bodyPr/>
                    <a:lstStyle/>
                    <a:p>
                      <a:pPr marL="0" indent="0" algn="ctr">
                        <a:buFont typeface="Arial" panose="020B0604020202020204" pitchFamily="34" charset="0"/>
                        <a:buNone/>
                      </a:pPr>
                      <a:r>
                        <a:rPr lang="de-DE" sz="1400" b="1" dirty="0">
                          <a:solidFill>
                            <a:schemeClr val="tx1"/>
                          </a:solidFill>
                          <a:latin typeface="+mn-lt"/>
                          <a:cs typeface="Arial" panose="020B0604020202020204" pitchFamily="34" charset="0"/>
                        </a:rPr>
                        <a:t>26</a:t>
                      </a:r>
                    </a:p>
                  </a:txBody>
                  <a:tcPr anchor="ctr"/>
                </a:tc>
                <a:extLst>
                  <a:ext uri="{0D108BD9-81ED-4DB2-BD59-A6C34878D82A}">
                    <a16:rowId xmlns:a16="http://schemas.microsoft.com/office/drawing/2014/main" val="4261131524"/>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0" name="Rechteck 9"/>
          <p:cNvSpPr/>
          <p:nvPr/>
        </p:nvSpPr>
        <p:spPr>
          <a:xfrm>
            <a:off x="480805" y="2607756"/>
            <a:ext cx="8193411" cy="2922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43" y="3524325"/>
            <a:ext cx="8193411" cy="2922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68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Freiwillige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Belegung</a:t>
            </a:r>
            <a:endParaRPr lang="en-GB" altLang="de-DE" sz="2000" dirty="0">
              <a:solidFill>
                <a:srgbClr val="000000"/>
              </a:solidFill>
              <a:latin typeface="+mn-lt"/>
              <a:cs typeface="Arial" panose="020B0604020202020204" pitchFamily="34" charset="0"/>
            </a:endParaRPr>
          </a:p>
        </p:txBody>
      </p:sp>
      <p:graphicFrame>
        <p:nvGraphicFramePr>
          <p:cNvPr id="6" name="Tabelle 7">
            <a:extLst>
              <a:ext uri="{FF2B5EF4-FFF2-40B4-BE49-F238E27FC236}">
                <a16:creationId xmlns:a16="http://schemas.microsoft.com/office/drawing/2014/main" id="{D7D3094B-3348-4952-88B5-0CC67FB25DC2}"/>
              </a:ext>
            </a:extLst>
          </p:cNvPr>
          <p:cNvGraphicFramePr>
            <a:graphicFrameLocks noGrp="1"/>
          </p:cNvGraphicFramePr>
          <p:nvPr>
            <p:extLst>
              <p:ext uri="{D42A27DB-BD31-4B8C-83A1-F6EECF244321}">
                <p14:modId xmlns:p14="http://schemas.microsoft.com/office/powerpoint/2010/main" val="1409185773"/>
              </p:ext>
            </p:extLst>
          </p:nvPr>
        </p:nvGraphicFramePr>
        <p:xfrm>
          <a:off x="480969" y="1681202"/>
          <a:ext cx="8182062" cy="4602480"/>
        </p:xfrm>
        <a:graphic>
          <a:graphicData uri="http://schemas.openxmlformats.org/drawingml/2006/table">
            <a:tbl>
              <a:tblPr firstRow="1" bandRow="1">
                <a:tableStyleId>{3B4B98B0-60AC-42C2-AFA5-B58CD77FA1E5}</a:tableStyleId>
              </a:tblPr>
              <a:tblGrid>
                <a:gridCol w="929780">
                  <a:extLst>
                    <a:ext uri="{9D8B030D-6E8A-4147-A177-3AD203B41FA5}">
                      <a16:colId xmlns:a16="http://schemas.microsoft.com/office/drawing/2014/main" val="1347001405"/>
                    </a:ext>
                  </a:extLst>
                </a:gridCol>
                <a:gridCol w="6312717">
                  <a:extLst>
                    <a:ext uri="{9D8B030D-6E8A-4147-A177-3AD203B41FA5}">
                      <a16:colId xmlns:a16="http://schemas.microsoft.com/office/drawing/2014/main" val="1172481008"/>
                    </a:ext>
                  </a:extLst>
                </a:gridCol>
                <a:gridCol w="939565">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de-DE" sz="1600" dirty="0"/>
                        <a:t>Fach</a:t>
                      </a:r>
                      <a:endParaRPr lang="de-DE" sz="1600" b="1" dirty="0">
                        <a:latin typeface="Arial" panose="020B0604020202020204" pitchFamily="34" charset="0"/>
                        <a:cs typeface="Arial" panose="020B0604020202020204" pitchFamily="34" charset="0"/>
                      </a:endParaRPr>
                    </a:p>
                  </a:txBody>
                  <a:tcPr/>
                </a:tc>
                <a:tc>
                  <a:txBody>
                    <a:bodyPr/>
                    <a:lstStyle/>
                    <a:p>
                      <a:pPr marL="0" indent="0">
                        <a:buFontTx/>
                        <a:buNone/>
                      </a:pPr>
                      <a:r>
                        <a:rPr lang="de-DE" sz="1400" dirty="0"/>
                        <a:t>Wochen-stunden</a:t>
                      </a:r>
                      <a:endParaRPr lang="de-DE"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2325914"/>
                  </a:ext>
                </a:extLst>
              </a:tr>
              <a:tr h="370840">
                <a:tc>
                  <a:txBody>
                    <a:bodyPr/>
                    <a:lstStyle/>
                    <a:p>
                      <a:r>
                        <a:rPr lang="de-DE" sz="1600" dirty="0"/>
                        <a:t>Q12</a:t>
                      </a:r>
                      <a:endParaRPr lang="de-DE" sz="16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sz="1600" dirty="0"/>
                        <a:t>Vertiefungskurs Deutsch (ohne Wahlpflichtfunktion)</a:t>
                      </a:r>
                    </a:p>
                    <a:p>
                      <a:pPr marL="285750" indent="-285750">
                        <a:buFont typeface="Arial" panose="020B0604020202020204" pitchFamily="34" charset="0"/>
                        <a:buChar char="•"/>
                      </a:pPr>
                      <a:r>
                        <a:rPr lang="de-DE" sz="1600" dirty="0"/>
                        <a:t>Vertiefungskurs Mathematik (ohne</a:t>
                      </a:r>
                      <a:r>
                        <a:rPr lang="de-DE" sz="1600" baseline="0" dirty="0"/>
                        <a:t> Wahlpflichtfunktion)</a:t>
                      </a:r>
                      <a:endParaRPr lang="de-DE" sz="1600" dirty="0"/>
                    </a:p>
                    <a:p>
                      <a:pPr marL="285750" indent="-285750">
                        <a:buFont typeface="Arial" panose="020B0604020202020204" pitchFamily="34" charset="0"/>
                        <a:buChar char="•"/>
                      </a:pPr>
                      <a:r>
                        <a:rPr lang="de-DE" sz="1600" b="1" dirty="0">
                          <a:solidFill>
                            <a:schemeClr val="tx1"/>
                          </a:solidFill>
                        </a:rPr>
                        <a:t>Fach/Fächer des Zusatzangebots</a:t>
                      </a:r>
                      <a:br>
                        <a:rPr lang="de-DE" sz="1600" dirty="0"/>
                      </a:br>
                      <a:br>
                        <a:rPr lang="de-DE" sz="1600" dirty="0"/>
                      </a:br>
                      <a:r>
                        <a:rPr lang="de-DE" sz="1600" dirty="0"/>
                        <a:t>Es werden angeboten:</a:t>
                      </a:r>
                      <a:br>
                        <a:rPr lang="de-DE" sz="1600" dirty="0"/>
                      </a:br>
                      <a:r>
                        <a:rPr lang="de-DE" sz="1600" dirty="0"/>
                        <a:t>- Vokalensemble (Chor)</a:t>
                      </a:r>
                    </a:p>
                    <a:p>
                      <a:pPr marL="0" indent="0">
                        <a:buFont typeface="Arial" panose="020B0604020202020204" pitchFamily="34" charset="0"/>
                        <a:buNone/>
                      </a:pPr>
                      <a:r>
                        <a:rPr lang="de-DE" sz="1600" dirty="0"/>
                        <a:t>      - Instrumentalensemble und Bigband</a:t>
                      </a:r>
                    </a:p>
                    <a:p>
                      <a:pPr marL="0" indent="0">
                        <a:buFont typeface="Arial" panose="020B0604020202020204" pitchFamily="34" charset="0"/>
                        <a:buNone/>
                      </a:pPr>
                      <a:r>
                        <a:rPr lang="de-DE" sz="1600" dirty="0"/>
                        <a:t>      - Theater und Film</a:t>
                      </a:r>
                      <a:br>
                        <a:rPr lang="de-DE" sz="1600" dirty="0">
                          <a:highlight>
                            <a:srgbClr val="FFFF00"/>
                          </a:highlight>
                        </a:rPr>
                      </a:br>
                      <a:r>
                        <a:rPr lang="de-DE" sz="1600" dirty="0"/>
                        <a:t>      </a:t>
                      </a:r>
                      <a:endParaRPr lang="de-DE" sz="1600" dirty="0">
                        <a:solidFill>
                          <a:schemeClr val="tx1"/>
                        </a:solidFill>
                      </a:endParaRPr>
                    </a:p>
                  </a:txBody>
                  <a:tcPr/>
                </a:tc>
                <a:tc>
                  <a:txBody>
                    <a:bodyPr/>
                    <a:lstStyle/>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2/3</a:t>
                      </a:r>
                    </a:p>
                    <a:p>
                      <a:pPr marL="0" indent="0" algn="ctr">
                        <a:buFont typeface="Arial" panose="020B0604020202020204" pitchFamily="34" charset="0"/>
                        <a:buNone/>
                      </a:pPr>
                      <a:endParaRPr lang="de-DE" sz="1600" dirty="0"/>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endParaRPr lang="de-DE" sz="1600" dirty="0">
                        <a:latin typeface="+mn-lt"/>
                        <a:cs typeface="Arial" panose="020B0604020202020204" pitchFamily="34" charset="0"/>
                      </a:endParaRPr>
                    </a:p>
                  </a:txBody>
                  <a:tcPr/>
                </a:tc>
                <a:extLst>
                  <a:ext uri="{0D108BD9-81ED-4DB2-BD59-A6C34878D82A}">
                    <a16:rowId xmlns:a16="http://schemas.microsoft.com/office/drawing/2014/main" val="1267805173"/>
                  </a:ext>
                </a:extLst>
              </a:tr>
              <a:tr h="370840">
                <a:tc>
                  <a:txBody>
                    <a:bodyPr/>
                    <a:lstStyle/>
                    <a:p>
                      <a:r>
                        <a:rPr lang="de-DE" sz="1600" dirty="0"/>
                        <a:t>Q13</a:t>
                      </a:r>
                      <a:endParaRPr lang="de-DE" sz="16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sz="1600" b="1" kern="1200" dirty="0">
                          <a:solidFill>
                            <a:schemeClr val="tx1"/>
                          </a:solidFill>
                        </a:rPr>
                        <a:t>Fach/Fächer des Zusatzangebots</a:t>
                      </a:r>
                      <a:br>
                        <a:rPr lang="de-DE" sz="1600" kern="1200" dirty="0"/>
                      </a:br>
                      <a:br>
                        <a:rPr lang="de-DE" sz="1600" kern="1200" dirty="0"/>
                      </a:br>
                      <a:r>
                        <a:rPr lang="de-DE" sz="1600" kern="1200" dirty="0"/>
                        <a:t>Es</a:t>
                      </a:r>
                      <a:r>
                        <a:rPr lang="de-DE" sz="1600" dirty="0"/>
                        <a:t> werden angeboten, z.B.:</a:t>
                      </a:r>
                      <a:br>
                        <a:rPr lang="de-DE" sz="1600" dirty="0"/>
                      </a:br>
                      <a:r>
                        <a:rPr lang="de-DE" sz="1600" dirty="0"/>
                        <a:t>- Vokalensemble (Chor)</a:t>
                      </a:r>
                      <a:br>
                        <a:rPr lang="de-DE" sz="1600" dirty="0"/>
                      </a:br>
                      <a:r>
                        <a:rPr lang="de-DE" sz="1600" dirty="0"/>
                        <a:t>- Instrumentalensemble und Bigband </a:t>
                      </a:r>
                    </a:p>
                    <a:p>
                      <a:pPr marL="0" indent="0">
                        <a:buFont typeface="Arial" panose="020B0604020202020204" pitchFamily="34" charset="0"/>
                        <a:buNone/>
                      </a:pPr>
                      <a:r>
                        <a:rPr lang="de-DE" sz="1600"/>
                        <a:t>      </a:t>
                      </a:r>
                      <a:br>
                        <a:rPr lang="de-DE" sz="1600"/>
                      </a:br>
                      <a:endParaRPr lang="de-DE" sz="1600" dirty="0"/>
                    </a:p>
                  </a:txBody>
                  <a:tcPr/>
                </a:tc>
                <a:tc>
                  <a:txBody>
                    <a:bodyPr/>
                    <a:lstStyle/>
                    <a:p>
                      <a:pPr marL="0" indent="0" algn="ctr" defTabSz="914400" rtl="0" eaLnBrk="1" latinLnBrk="0" hangingPunct="1">
                        <a:buFont typeface="Arial" panose="020B0604020202020204" pitchFamily="34" charset="0"/>
                        <a:buNone/>
                      </a:pPr>
                      <a:r>
                        <a:rPr lang="de-DE" sz="1600" kern="1200" dirty="0"/>
                        <a:t>2/3</a:t>
                      </a:r>
                    </a:p>
                    <a:p>
                      <a:pPr marL="0" indent="0" algn="ctr" defTabSz="914400" rtl="0" eaLnBrk="1" latinLnBrk="0" hangingPunct="1">
                        <a:buFont typeface="Arial" panose="020B0604020202020204" pitchFamily="34" charset="0"/>
                        <a:buNone/>
                      </a:pPr>
                      <a:endParaRPr lang="de-DE" sz="1600" kern="1200" dirty="0">
                        <a:solidFill>
                          <a:schemeClr val="dk1"/>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de-DE" sz="1600" dirty="0">
                        <a:latin typeface="+mn-lt"/>
                        <a:cs typeface="Arial" panose="020B0604020202020204" pitchFamily="34" charset="0"/>
                      </a:endParaRPr>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r>
                        <a:rPr lang="de-DE" sz="1600" dirty="0">
                          <a:latin typeface="+mn-lt"/>
                          <a:cs typeface="Arial" panose="020B0604020202020204" pitchFamily="34" charset="0"/>
                        </a:rPr>
                        <a:t>2</a:t>
                      </a:r>
                    </a:p>
                    <a:p>
                      <a:pPr marL="0" indent="0" algn="ctr">
                        <a:buFont typeface="Arial" panose="020B0604020202020204" pitchFamily="34" charset="0"/>
                        <a:buNone/>
                      </a:pPr>
                      <a:endParaRPr lang="de-DE"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27319621"/>
                  </a:ext>
                </a:extLst>
              </a:tr>
            </a:tbl>
          </a:graphicData>
        </a:graphic>
      </p:graphicFrame>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7" name="Rechteck 6"/>
          <p:cNvSpPr/>
          <p:nvPr/>
        </p:nvSpPr>
        <p:spPr>
          <a:xfrm>
            <a:off x="3309729" y="5985508"/>
            <a:ext cx="4084983" cy="59634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 </a:t>
            </a:r>
            <a:r>
              <a:rPr lang="de-DE" sz="1600" dirty="0" err="1">
                <a:solidFill>
                  <a:schemeClr val="tx1"/>
                </a:solidFill>
              </a:rPr>
              <a:t>Q13</a:t>
            </a:r>
            <a:r>
              <a:rPr lang="de-DE" sz="1600" dirty="0">
                <a:solidFill>
                  <a:schemeClr val="tx1"/>
                </a:solidFill>
              </a:rPr>
              <a:t> zudem </a:t>
            </a:r>
            <a:r>
              <a:rPr lang="de-DE" sz="1600" b="1" dirty="0">
                <a:solidFill>
                  <a:schemeClr val="tx1"/>
                </a:solidFill>
              </a:rPr>
              <a:t>einstündige Differenzierungsstunden</a:t>
            </a:r>
            <a:r>
              <a:rPr lang="de-DE" sz="1600" dirty="0">
                <a:solidFill>
                  <a:schemeClr val="tx1"/>
                </a:solidFill>
              </a:rPr>
              <a:t> in D/M</a:t>
            </a:r>
          </a:p>
        </p:txBody>
      </p:sp>
    </p:spTree>
    <p:extLst>
      <p:ext uri="{BB962C8B-B14F-4D97-AF65-F5344CB8AC3E}">
        <p14:creationId xmlns:p14="http://schemas.microsoft.com/office/powerpoint/2010/main" val="4242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Differenzierungsstunden</a:t>
            </a:r>
            <a:r>
              <a:rPr lang="en-GB" altLang="de-DE" sz="2000" b="1" dirty="0">
                <a:solidFill>
                  <a:srgbClr val="000000"/>
                </a:solidFill>
                <a:latin typeface="+mn-lt"/>
                <a:cs typeface="Arial" panose="020B0604020202020204" pitchFamily="34" charset="0"/>
              </a:rPr>
              <a:t> Deutsch / </a:t>
            </a:r>
            <a:r>
              <a:rPr lang="en-GB" altLang="de-DE" sz="2000" b="1" dirty="0" err="1">
                <a:solidFill>
                  <a:srgbClr val="000000"/>
                </a:solidFill>
                <a:latin typeface="+mn-lt"/>
                <a:cs typeface="Arial" panose="020B0604020202020204" pitchFamily="34" charset="0"/>
              </a:rPr>
              <a:t>Mathematik</a:t>
            </a:r>
            <a:endParaRPr lang="en-GB" altLang="de-DE" sz="2000" dirty="0">
              <a:solidFill>
                <a:srgbClr val="000000"/>
              </a:solidFill>
              <a:latin typeface="+mn-lt"/>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3696056112"/>
              </p:ext>
            </p:extLst>
          </p:nvPr>
        </p:nvGraphicFramePr>
        <p:xfrm>
          <a:off x="395532" y="1672687"/>
          <a:ext cx="8569325" cy="473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0018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rgbClr val="000000"/>
                </a:solidFill>
                <a:latin typeface="+mn-lt"/>
                <a:cs typeface="Arial" panose="020B0604020202020204" pitchFamily="34" charset="0"/>
              </a:rPr>
              <a:t>Die </a:t>
            </a:r>
            <a:r>
              <a:rPr lang="en-GB" altLang="de-DE" sz="2000" dirty="0" err="1">
                <a:solidFill>
                  <a:srgbClr val="000000"/>
                </a:solidFill>
                <a:latin typeface="+mn-lt"/>
                <a:cs typeface="Arial" panose="020B0604020202020204" pitchFamily="34" charset="0"/>
              </a:rPr>
              <a:t>Profil</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Leistungsstufe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PuLSt</a:t>
            </a:r>
            <a:r>
              <a:rPr lang="en-GB" altLang="de-DE" sz="2000" dirty="0">
                <a:solidFill>
                  <a:srgbClr val="000000"/>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Belegung</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Belegungsbeispiele</a:t>
            </a:r>
            <a:endParaRPr lang="en-GB" altLang="de-DE" sz="2000" dirty="0">
              <a:solidFill>
                <a:srgbClr val="000000"/>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rgbClr val="000000"/>
                </a:solidFill>
                <a:latin typeface="+mn-lt"/>
                <a:cs typeface="Arial" panose="020B0604020202020204" pitchFamily="34" charset="0"/>
              </a:rPr>
              <a:t>Informations</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Wahlverfahren</a:t>
            </a:r>
            <a:endParaRPr lang="en-GB" altLang="de-DE" sz="2000" dirty="0">
              <a:solidFill>
                <a:srgbClr val="00000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Abiturfächerwahl</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Abiturprüfung</a:t>
            </a:r>
            <a:endParaRPr lang="en-GB" altLang="de-DE" sz="2000" dirty="0">
              <a:solidFill>
                <a:srgbClr val="00000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Studien</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Berufsorientierung</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StuBo</a:t>
            </a:r>
            <a:r>
              <a:rPr lang="en-GB" altLang="de-DE" sz="2000" dirty="0">
                <a:solidFill>
                  <a:srgbClr val="000000"/>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Leistungsnachweise</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Einbringungsregeln</a:t>
            </a:r>
            <a:endParaRPr lang="en-GB" altLang="de-DE" sz="2000" dirty="0">
              <a:solidFill>
                <a:srgbClr val="00000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Gesamtqualifikation</a:t>
            </a:r>
            <a:r>
              <a:rPr lang="en-GB" altLang="de-DE" sz="2000" dirty="0">
                <a:solidFill>
                  <a:srgbClr val="000000"/>
                </a:solidFill>
                <a:latin typeface="+mn-lt"/>
                <a:cs typeface="Arial" panose="020B0604020202020204" pitchFamily="34" charset="0"/>
              </a:rPr>
              <a:t> und </a:t>
            </a:r>
            <a:r>
              <a:rPr lang="en-GB" altLang="de-DE" sz="2000" dirty="0" err="1">
                <a:solidFill>
                  <a:srgbClr val="000000"/>
                </a:solidFill>
                <a:latin typeface="+mn-lt"/>
                <a:cs typeface="Arial" panose="020B0604020202020204" pitchFamily="34" charset="0"/>
              </a:rPr>
              <a:t>Allgemeine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Hochschulreife</a:t>
            </a:r>
            <a:endParaRPr lang="en-GB" altLang="de-DE" sz="2000" dirty="0">
              <a:solidFill>
                <a:srgbClr val="00000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rgbClr val="000000"/>
                </a:solidFill>
                <a:latin typeface="+mn-lt"/>
                <a:cs typeface="Arial" panose="020B0604020202020204" pitchFamily="34" charset="0"/>
              </a:rPr>
              <a:t>Weiterführende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Informationen</a:t>
            </a:r>
            <a:endParaRPr lang="en-GB" altLang="de-DE" sz="2000" dirty="0">
              <a:solidFill>
                <a:srgbClr val="000000"/>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00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3095460802"/>
              </p:ext>
            </p:extLst>
          </p:nvPr>
        </p:nvGraphicFramePr>
        <p:xfrm>
          <a:off x="509036" y="1218233"/>
          <a:ext cx="4794484" cy="469392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b="1" dirty="0">
                          <a:solidFill>
                            <a:srgbClr val="00B050"/>
                          </a:solidFill>
                        </a:rPr>
                        <a:t>Leistungsfach Englisch (</a:t>
                      </a:r>
                      <a:r>
                        <a:rPr lang="de-DE" sz="1400" b="1" dirty="0" err="1">
                          <a:solidFill>
                            <a:srgbClr val="00B050"/>
                          </a:solidFill>
                        </a:rPr>
                        <a:t>eA</a:t>
                      </a:r>
                      <a:r>
                        <a:rPr lang="de-DE" sz="1400" b="1" dirty="0">
                          <a:solidFill>
                            <a:srgbClr val="00B050"/>
                          </a:solidFill>
                        </a:rPr>
                        <a:t>)</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latin typeface="+mn-lt"/>
                          <a:cs typeface="+mn-cs"/>
                        </a:rPr>
                        <a:t>5</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latin typeface="+mn-lt"/>
                          <a:cs typeface="+mn-cs"/>
                        </a:rPr>
                        <a:t>5</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latin typeface="+mn-lt"/>
                          <a:cs typeface="+mn-cs"/>
                        </a:rPr>
                        <a:t>5</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latin typeface="+mn-lt"/>
                          <a:cs typeface="+mn-cs"/>
                        </a:rPr>
                        <a:t>5</a:t>
                      </a:r>
                      <a:endParaRPr lang="de-DE" sz="14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Französisch</a:t>
                      </a:r>
                      <a:endParaRPr lang="de-DE" sz="14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b="0" dirty="0">
                          <a:solidFill>
                            <a:schemeClr val="tx1"/>
                          </a:solidFill>
                        </a:rPr>
                        <a:t>Geschichte</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mn-cs"/>
                        </a:rPr>
                        <a:t>2</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199799302"/>
                  </a:ext>
                </a:extLst>
              </a:tr>
              <a:tr h="335280">
                <a:tc>
                  <a:txBody>
                    <a:bodyPr/>
                    <a:lstStyle/>
                    <a:p>
                      <a:r>
                        <a:rPr lang="de-DE" sz="1400" dirty="0"/>
                        <a:t>Politik und Gesellschaft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Evangelische 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b="1" dirty="0">
                          <a:solidFill>
                            <a:srgbClr val="00B050"/>
                          </a:solidFill>
                        </a:rPr>
                        <a:t>W-Seminar Englisch</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B05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672268219"/>
                  </a:ext>
                </a:extLst>
              </a:tr>
              <a:tr h="335280">
                <a:tc>
                  <a:txBody>
                    <a:bodyPr/>
                    <a:lstStyle/>
                    <a:p>
                      <a:r>
                        <a:rPr lang="de-DE" sz="1400" dirty="0"/>
                        <a:t>Summe</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31</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29</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0125880"/>
                  </a:ext>
                </a:extLst>
              </a:tr>
            </a:tbl>
          </a:graphicData>
        </a:graphic>
      </p:graphicFrame>
      <p:sp>
        <p:nvSpPr>
          <p:cNvPr id="12" name="Pfeil: nach links 11">
            <a:extLst>
              <a:ext uri="{FF2B5EF4-FFF2-40B4-BE49-F238E27FC236}">
                <a16:creationId xmlns:a16="http://schemas.microsoft.com/office/drawing/2014/main" id="{1576C72E-654E-4A71-8D59-7F98851CCE4E}"/>
              </a:ext>
            </a:extLst>
          </p:cNvPr>
          <p:cNvSpPr/>
          <p:nvPr/>
        </p:nvSpPr>
        <p:spPr>
          <a:xfrm>
            <a:off x="5643158" y="5378512"/>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126 Halbjahreswochenstunden</a:t>
            </a:r>
          </a:p>
        </p:txBody>
      </p:sp>
      <p:sp>
        <p:nvSpPr>
          <p:cNvPr id="6" name="Textfeld 5">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a:solidFill>
                  <a:srgbClr val="00B050"/>
                </a:solidFill>
                <a:cs typeface="Arial" panose="020B0604020202020204" pitchFamily="34" charset="0"/>
              </a:rPr>
              <a:t>sprachlichen</a:t>
            </a:r>
            <a:r>
              <a:rPr lang="de-DE" sz="1400" dirty="0">
                <a:cs typeface="Arial" panose="020B0604020202020204" pitchFamily="34" charset="0"/>
              </a:rPr>
              <a:t> 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8" name="Ellipse 1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34628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2987340845"/>
              </p:ext>
            </p:extLst>
          </p:nvPr>
        </p:nvGraphicFramePr>
        <p:xfrm>
          <a:off x="509036" y="1218233"/>
          <a:ext cx="4794484" cy="509016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b="1" dirty="0">
                          <a:solidFill>
                            <a:srgbClr val="C00000"/>
                          </a:solidFill>
                        </a:rPr>
                        <a:t>Vertiefungskurs Deutsch</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00000"/>
                          </a:solidFill>
                        </a:rPr>
                        <a:t>2</a:t>
                      </a:r>
                      <a:endParaRPr lang="de-DE" sz="14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de-DE" b="1" dirty="0">
                          <a:solidFill>
                            <a:srgbClr val="C00000"/>
                          </a:solidFill>
                        </a:rPr>
                        <a:t>--</a:t>
                      </a:r>
                    </a:p>
                  </a:txBody>
                  <a:tcPr/>
                </a:tc>
                <a:tc>
                  <a:txBody>
                    <a:bodyPr/>
                    <a:lstStyle/>
                    <a:p>
                      <a:pPr algn="ctr"/>
                      <a:r>
                        <a:rPr lang="de-DE" b="1" dirty="0">
                          <a:solidFill>
                            <a:srgbClr val="C00000"/>
                          </a:solidFill>
                        </a:rPr>
                        <a:t>--</a:t>
                      </a:r>
                    </a:p>
                  </a:txBody>
                  <a:tcPr/>
                </a:tc>
                <a:extLst>
                  <a:ext uri="{0D108BD9-81ED-4DB2-BD59-A6C34878D82A}">
                    <a16:rowId xmlns:a16="http://schemas.microsoft.com/office/drawing/2014/main" val="286666781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b="1" dirty="0">
                          <a:solidFill>
                            <a:srgbClr val="00B050"/>
                          </a:solidFill>
                        </a:rPr>
                        <a:t>Leistungsfach Englisch (</a:t>
                      </a:r>
                      <a:r>
                        <a:rPr lang="de-DE" sz="1400" b="1" dirty="0" err="1">
                          <a:solidFill>
                            <a:srgbClr val="00B050"/>
                          </a:solidFill>
                        </a:rPr>
                        <a:t>eA</a:t>
                      </a:r>
                      <a:r>
                        <a:rPr lang="de-DE" sz="1400" b="1" dirty="0">
                          <a:solidFill>
                            <a:srgbClr val="00B050"/>
                          </a:solidFill>
                        </a:rPr>
                        <a:t>)</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latin typeface="+mn-lt"/>
                          <a:cs typeface="+mn-cs"/>
                        </a:rPr>
                        <a:t>5</a:t>
                      </a:r>
                      <a:endParaRPr lang="de-DE" sz="1400" b="1" dirty="0">
                        <a:solidFill>
                          <a:srgbClr val="00B050"/>
                        </a:solidFill>
                        <a:latin typeface="+mn-lt"/>
                        <a:cs typeface="Arial" panose="020B0604020202020204" pitchFamily="34" charset="0"/>
                      </a:endParaRPr>
                    </a:p>
                  </a:txBody>
                  <a:tcPr/>
                </a:tc>
                <a:tc>
                  <a:txBody>
                    <a:bodyPr/>
                    <a:lstStyle/>
                    <a:p>
                      <a:pPr algn="ctr"/>
                      <a:r>
                        <a:rPr lang="de-DE" sz="1400" b="1" dirty="0">
                          <a:solidFill>
                            <a:srgbClr val="00B050"/>
                          </a:solidFill>
                          <a:latin typeface="+mn-lt"/>
                          <a:cs typeface="Arial" panose="020B0604020202020204" pitchFamily="34" charset="0"/>
                        </a:rPr>
                        <a:t>5</a:t>
                      </a:r>
                    </a:p>
                  </a:txBody>
                  <a:tcPr/>
                </a:tc>
                <a:tc>
                  <a:txBody>
                    <a:bodyPr/>
                    <a:lstStyle/>
                    <a:p>
                      <a:pPr algn="ctr"/>
                      <a:r>
                        <a:rPr lang="de-DE" sz="1400" b="1" dirty="0">
                          <a:solidFill>
                            <a:srgbClr val="00B050"/>
                          </a:solidFill>
                          <a:latin typeface="+mn-lt"/>
                          <a:cs typeface="Arial" panose="020B0604020202020204" pitchFamily="34" charset="0"/>
                        </a:rPr>
                        <a:t>5</a:t>
                      </a:r>
                    </a:p>
                  </a:txBody>
                  <a:tcPr/>
                </a:tc>
                <a:tc>
                  <a:txBody>
                    <a:bodyPr/>
                    <a:lstStyle/>
                    <a:p>
                      <a:pPr algn="ctr"/>
                      <a:r>
                        <a:rPr lang="de-DE" sz="1400" b="1" dirty="0">
                          <a:solidFill>
                            <a:srgbClr val="00B050"/>
                          </a:solidFill>
                          <a:latin typeface="+mn-lt"/>
                          <a:cs typeface="Arial" panose="020B0604020202020204" pitchFamily="34" charset="0"/>
                        </a:rPr>
                        <a:t>5</a:t>
                      </a:r>
                    </a:p>
                  </a:txBody>
                  <a:tcPr/>
                </a:tc>
                <a:extLst>
                  <a:ext uri="{0D108BD9-81ED-4DB2-BD59-A6C34878D82A}">
                    <a16:rowId xmlns:a16="http://schemas.microsoft.com/office/drawing/2014/main" val="4159056565"/>
                  </a:ext>
                </a:extLst>
              </a:tr>
              <a:tr h="335280">
                <a:tc>
                  <a:txBody>
                    <a:bodyPr/>
                    <a:lstStyle/>
                    <a:p>
                      <a:r>
                        <a:rPr lang="de-DE" sz="1400" dirty="0"/>
                        <a:t>Latein</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b="1" dirty="0">
                          <a:solidFill>
                            <a:srgbClr val="C00000"/>
                          </a:solidFill>
                        </a:rPr>
                        <a:t>--</a:t>
                      </a:r>
                    </a:p>
                  </a:txBody>
                  <a:tcPr/>
                </a:tc>
                <a:tc>
                  <a:txBody>
                    <a:bodyPr/>
                    <a:lstStyle/>
                    <a:p>
                      <a:pPr algn="ctr"/>
                      <a:r>
                        <a:rPr lang="de-DE" b="1" dirty="0">
                          <a:solidFill>
                            <a:srgbClr val="C00000"/>
                          </a:solidFill>
                        </a:rPr>
                        <a:t>--</a:t>
                      </a:r>
                    </a:p>
                  </a:txBody>
                  <a:tcPr/>
                </a:tc>
                <a:extLst>
                  <a:ext uri="{0D108BD9-81ED-4DB2-BD59-A6C34878D82A}">
                    <a16:rowId xmlns:a16="http://schemas.microsoft.com/office/drawing/2014/main" val="403577944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a:t>Geschichte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dirty="0"/>
                        <a:t>Politik</a:t>
                      </a:r>
                      <a:r>
                        <a:rPr lang="de-DE" sz="1400" baseline="0" dirty="0"/>
                        <a:t> und Gesellschaft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kern="1200" dirty="0"/>
                        <a:t>2</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1917424486"/>
                  </a:ext>
                </a:extLst>
              </a:tr>
              <a:tr h="335280">
                <a:tc>
                  <a:txBody>
                    <a:bodyPr/>
                    <a:lstStyle/>
                    <a:p>
                      <a:r>
                        <a:rPr lang="de-DE" sz="1400" dirty="0"/>
                        <a:t>Katholische 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Kunst</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mn-cs"/>
                        </a:rPr>
                        <a:t>2</a:t>
                      </a:r>
                      <a:endParaRPr lang="de-DE" sz="1400" b="0" dirty="0">
                        <a:solidFill>
                          <a:schemeClr val="tx1"/>
                        </a:solidFill>
                        <a:latin typeface="+mn-lt"/>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4284704328"/>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00B050"/>
                          </a:solidFill>
                        </a:rPr>
                        <a:t>W-Seminar Deutsch</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00B050"/>
                          </a:solidFill>
                        </a:rPr>
                        <a:t>2</a:t>
                      </a:r>
                      <a:endParaRPr lang="de-DE" sz="14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rgbClr val="00B05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90125880"/>
                  </a:ext>
                </a:extLst>
              </a:tr>
              <a:tr h="335280">
                <a:tc>
                  <a:txBody>
                    <a:bodyPr/>
                    <a:lstStyle/>
                    <a:p>
                      <a:r>
                        <a:rPr lang="de-DE" sz="1400" dirty="0"/>
                        <a:t>Summe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28</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26</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17" name="Ellipse 16">
            <a:extLst>
              <a:ext uri="{FF2B5EF4-FFF2-40B4-BE49-F238E27FC236}">
                <a16:creationId xmlns:a16="http://schemas.microsoft.com/office/drawing/2014/main" id="{E57EF2A6-F2FA-453D-ABDD-C68F258B6F60}"/>
              </a:ext>
            </a:extLst>
          </p:cNvPr>
          <p:cNvSpPr/>
          <p:nvPr/>
        </p:nvSpPr>
        <p:spPr>
          <a:xfrm>
            <a:off x="5782491" y="149221"/>
            <a:ext cx="1517400" cy="1346159"/>
          </a:xfrm>
          <a:prstGeom prst="ellipse">
            <a:avLst/>
          </a:prstGeom>
          <a:solidFill>
            <a:srgbClr val="D7B9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11BE09B1-CF6E-4F66-A0F0-C82F677A60B6}"/>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latin typeface="Arial" panose="020B0604020202020204" pitchFamily="34" charset="0"/>
                <a:cs typeface="Arial" panose="020B0604020202020204" pitchFamily="34" charset="0"/>
              </a:rPr>
              <a:t>Breite</a:t>
            </a:r>
            <a:r>
              <a:rPr lang="en-GB" altLang="de-DE" sz="1400" dirty="0">
                <a:solidFill>
                  <a:srgbClr val="000000"/>
                </a:solidFill>
                <a:latin typeface="Arial" panose="020B0604020202020204" pitchFamily="34" charset="0"/>
                <a:cs typeface="Arial" panose="020B0604020202020204" pitchFamily="34" charset="0"/>
              </a:rPr>
              <a:t> und </a:t>
            </a:r>
            <a:r>
              <a:rPr lang="en-GB" altLang="de-DE" sz="1400" dirty="0" err="1">
                <a:solidFill>
                  <a:srgbClr val="000000"/>
                </a:solidFill>
                <a:latin typeface="Arial" panose="020B0604020202020204" pitchFamily="34" charset="0"/>
                <a:cs typeface="Arial" panose="020B0604020202020204" pitchFamily="34" charset="0"/>
              </a:rPr>
              <a:t>vertiefte</a:t>
            </a:r>
            <a:r>
              <a:rPr lang="en-GB" altLang="de-DE" sz="1400" dirty="0">
                <a:solidFill>
                  <a:srgbClr val="000000"/>
                </a:solidFill>
                <a:latin typeface="Arial" panose="020B0604020202020204" pitchFamily="34" charset="0"/>
                <a:cs typeface="Arial" panose="020B0604020202020204" pitchFamily="34" charset="0"/>
              </a:rPr>
              <a:t> </a:t>
            </a:r>
            <a:r>
              <a:rPr lang="en-GB" altLang="de-DE" sz="1400" dirty="0" err="1">
                <a:solidFill>
                  <a:srgbClr val="000000"/>
                </a:solidFill>
                <a:latin typeface="Arial" panose="020B0604020202020204" pitchFamily="34" charset="0"/>
                <a:cs typeface="Arial" panose="020B0604020202020204" pitchFamily="34" charset="0"/>
              </a:rPr>
              <a:t>Allgemein-bildung</a:t>
            </a:r>
            <a:endParaRPr lang="en-GB" altLang="de-DE" sz="1400" dirty="0">
              <a:solidFill>
                <a:srgbClr val="000000"/>
              </a:solidFill>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6F26BF37-92DC-4ED7-8C42-5CC76CF17394}"/>
              </a:ext>
            </a:extLst>
          </p:cNvPr>
          <p:cNvSpPr txBox="1"/>
          <p:nvPr/>
        </p:nvSpPr>
        <p:spPr>
          <a:xfrm>
            <a:off x="7437886"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latin typeface="Arial" panose="020B0604020202020204" pitchFamily="34" charset="0"/>
                <a:cs typeface="Arial" panose="020B0604020202020204" pitchFamily="34" charset="0"/>
              </a:rPr>
              <a:t>Individuelle</a:t>
            </a:r>
            <a:endParaRPr lang="en-GB" altLang="de-DE" sz="1400" dirty="0">
              <a:solidFill>
                <a:srgbClr val="000000"/>
              </a:solidFill>
              <a:latin typeface="Arial" panose="020B0604020202020204" pitchFamily="34" charset="0"/>
              <a:cs typeface="Arial" panose="020B0604020202020204" pitchFamily="34" charset="0"/>
            </a:endParaRPr>
          </a:p>
          <a:p>
            <a:pPr algn="ctr" eaLnBrk="1" hangingPunct="1">
              <a:lnSpc>
                <a:spcPct val="100000"/>
              </a:lnSpc>
            </a:pPr>
            <a:r>
              <a:rPr lang="en-GB" altLang="de-DE" sz="1400" dirty="0">
                <a:solidFill>
                  <a:srgbClr val="000000"/>
                </a:solidFill>
                <a:latin typeface="Arial" panose="020B0604020202020204" pitchFamily="34" charset="0"/>
                <a:cs typeface="Arial" panose="020B0604020202020204" pitchFamily="34" charset="0"/>
              </a:rPr>
              <a:t>Wahl-</a:t>
            </a:r>
          </a:p>
          <a:p>
            <a:pPr algn="ctr" eaLnBrk="1" hangingPunct="1">
              <a:lnSpc>
                <a:spcPct val="100000"/>
              </a:lnSpc>
            </a:pPr>
            <a:r>
              <a:rPr lang="en-GB" altLang="de-DE" sz="1400" dirty="0" err="1">
                <a:solidFill>
                  <a:srgbClr val="000000"/>
                </a:solidFill>
                <a:latin typeface="Arial" panose="020B0604020202020204" pitchFamily="34" charset="0"/>
                <a:cs typeface="Arial" panose="020B0604020202020204" pitchFamily="34" charset="0"/>
              </a:rPr>
              <a:t>möglichkeiten</a:t>
            </a:r>
            <a:endParaRPr lang="en-GB" altLang="de-DE" sz="1400" dirty="0">
              <a:solidFill>
                <a:srgbClr val="000000"/>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5" name="Ellipse 14">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22" name="Textfeld 21">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a:solidFill>
                  <a:srgbClr val="00B050"/>
                </a:solidFill>
                <a:cs typeface="Arial" panose="020B0604020202020204" pitchFamily="34" charset="0"/>
              </a:rPr>
              <a:t>sprachlichen</a:t>
            </a:r>
            <a:r>
              <a:rPr lang="de-DE" sz="1400" dirty="0">
                <a:cs typeface="Arial" panose="020B0604020202020204" pitchFamily="34" charset="0"/>
              </a:rPr>
              <a:t> Bereich</a:t>
            </a:r>
          </a:p>
        </p:txBody>
      </p:sp>
      <p:sp>
        <p:nvSpPr>
          <p:cNvPr id="23" name="Pfeil: nach links 11">
            <a:extLst>
              <a:ext uri="{FF2B5EF4-FFF2-40B4-BE49-F238E27FC236}">
                <a16:creationId xmlns:a16="http://schemas.microsoft.com/office/drawing/2014/main" id="{1576C72E-654E-4A71-8D59-7F98851CCE4E}"/>
              </a:ext>
            </a:extLst>
          </p:cNvPr>
          <p:cNvSpPr/>
          <p:nvPr/>
        </p:nvSpPr>
        <p:spPr>
          <a:xfrm>
            <a:off x="5643158" y="5766133"/>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124 Halbjahreswochenstunden</a:t>
            </a:r>
          </a:p>
        </p:txBody>
      </p:sp>
    </p:spTree>
    <p:extLst>
      <p:ext uri="{BB962C8B-B14F-4D97-AF65-F5344CB8AC3E}">
        <p14:creationId xmlns:p14="http://schemas.microsoft.com/office/powerpoint/2010/main" val="38721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4016678952"/>
              </p:ext>
            </p:extLst>
          </p:nvPr>
        </p:nvGraphicFramePr>
        <p:xfrm>
          <a:off x="509036" y="1218233"/>
          <a:ext cx="4794484" cy="469392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b="0" dirty="0">
                          <a:solidFill>
                            <a:schemeClr val="tx1"/>
                          </a:solidFill>
                        </a:rPr>
                        <a:t>Englisch</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extLst>
                  <a:ext uri="{0D108BD9-81ED-4DB2-BD59-A6C34878D82A}">
                    <a16:rowId xmlns:a16="http://schemas.microsoft.com/office/drawing/2014/main" val="1342309695"/>
                  </a:ext>
                </a:extLst>
              </a:tr>
              <a:tr h="335280">
                <a:tc>
                  <a:txBody>
                    <a:bodyPr/>
                    <a:lstStyle/>
                    <a:p>
                      <a:r>
                        <a:rPr lang="de-DE" sz="1400" b="1" dirty="0">
                          <a:solidFill>
                            <a:srgbClr val="FF9933"/>
                          </a:solidFill>
                        </a:rPr>
                        <a:t>Leistungsfach Biologie (</a:t>
                      </a:r>
                      <a:r>
                        <a:rPr lang="de-DE" sz="1400" b="1" dirty="0" err="1">
                          <a:solidFill>
                            <a:srgbClr val="FF9933"/>
                          </a:solidFill>
                        </a:rPr>
                        <a:t>eA</a:t>
                      </a:r>
                      <a:r>
                        <a:rPr lang="de-DE" sz="1400" b="1" dirty="0">
                          <a:solidFill>
                            <a:srgbClr val="FF9933"/>
                          </a:solidFill>
                        </a:rPr>
                        <a:t>)</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latin typeface="+mn-lt"/>
                          <a:cs typeface="+mn-cs"/>
                        </a:rPr>
                        <a:t>5</a:t>
                      </a:r>
                      <a:endParaRPr lang="de-DE" sz="1400" b="1" dirty="0">
                        <a:solidFill>
                          <a:srgbClr val="FF9933"/>
                        </a:solidFill>
                        <a:latin typeface="+mn-lt"/>
                        <a:cs typeface="Arial" panose="020B0604020202020204" pitchFamily="34" charset="0"/>
                      </a:endParaRPr>
                    </a:p>
                  </a:txBody>
                  <a:tcPr/>
                </a:tc>
                <a:tc>
                  <a:txBody>
                    <a:bodyPr/>
                    <a:lstStyle/>
                    <a:p>
                      <a:pPr algn="ctr"/>
                      <a:r>
                        <a:rPr lang="de-DE" sz="1400" b="1" dirty="0">
                          <a:solidFill>
                            <a:srgbClr val="FF9933"/>
                          </a:solidFill>
                          <a:latin typeface="+mn-lt"/>
                          <a:cs typeface="Arial" panose="020B0604020202020204" pitchFamily="34" charset="0"/>
                        </a:rPr>
                        <a:t>5</a:t>
                      </a:r>
                    </a:p>
                  </a:txBody>
                  <a:tcPr/>
                </a:tc>
                <a:tc>
                  <a:txBody>
                    <a:bodyPr/>
                    <a:lstStyle/>
                    <a:p>
                      <a:pPr algn="ctr"/>
                      <a:r>
                        <a:rPr lang="de-DE" sz="1400" b="1" dirty="0">
                          <a:solidFill>
                            <a:srgbClr val="FF9933"/>
                          </a:solidFill>
                          <a:latin typeface="+mn-lt"/>
                          <a:cs typeface="Arial" panose="020B0604020202020204" pitchFamily="34" charset="0"/>
                        </a:rPr>
                        <a:t>5</a:t>
                      </a:r>
                    </a:p>
                  </a:txBody>
                  <a:tcPr/>
                </a:tc>
                <a:tc>
                  <a:txBody>
                    <a:bodyPr/>
                    <a:lstStyle/>
                    <a:p>
                      <a:pPr algn="ctr"/>
                      <a:r>
                        <a:rPr lang="de-DE" sz="1400" b="1" dirty="0">
                          <a:solidFill>
                            <a:srgbClr val="FF9933"/>
                          </a:solidFill>
                          <a:latin typeface="+mn-lt"/>
                          <a:cs typeface="Arial" panose="020B0604020202020204" pitchFamily="34" charset="0"/>
                        </a:rPr>
                        <a:t>5</a:t>
                      </a: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latin typeface="+mn-lt"/>
                          <a:cs typeface="Arial" panose="020B0604020202020204" pitchFamily="34" charset="0"/>
                        </a:rPr>
                        <a:t>Physik</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extLst>
                  <a:ext uri="{0D108BD9-81ED-4DB2-BD59-A6C34878D82A}">
                    <a16:rowId xmlns:a16="http://schemas.microsoft.com/office/drawing/2014/main" val="1315956476"/>
                  </a:ext>
                </a:extLst>
              </a:tr>
              <a:tr h="335280">
                <a:tc>
                  <a:txBody>
                    <a:bodyPr/>
                    <a:lstStyle/>
                    <a:p>
                      <a:r>
                        <a:rPr lang="de-DE" sz="1400" b="0" dirty="0">
                          <a:solidFill>
                            <a:schemeClr val="tx1"/>
                          </a:solidFill>
                        </a:rPr>
                        <a:t>Geschichte</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mn-cs"/>
                        </a:rPr>
                        <a:t>2</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199799302"/>
                  </a:ext>
                </a:extLst>
              </a:tr>
              <a:tr h="335280">
                <a:tc>
                  <a:txBody>
                    <a:bodyPr/>
                    <a:lstStyle/>
                    <a:p>
                      <a:r>
                        <a:rPr lang="de-DE" sz="1400" dirty="0"/>
                        <a:t>Politik und Gesellschaft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320046762"/>
                  </a:ext>
                </a:extLst>
              </a:tr>
              <a:tr h="335280">
                <a:tc>
                  <a:txBody>
                    <a:bodyPr/>
                    <a:lstStyle/>
                    <a:p>
                      <a:r>
                        <a:rPr lang="de-DE" sz="1400" dirty="0"/>
                        <a:t>Wirtschaft und Recht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Ethik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b="1" dirty="0">
                          <a:solidFill>
                            <a:srgbClr val="FF9933"/>
                          </a:solidFill>
                        </a:rPr>
                        <a:t>W-Seminar Physik</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FF9933"/>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672268219"/>
                  </a:ext>
                </a:extLst>
              </a:tr>
              <a:tr h="335280">
                <a:tc>
                  <a:txBody>
                    <a:bodyPr/>
                    <a:lstStyle/>
                    <a:p>
                      <a:r>
                        <a:rPr lang="de-DE" sz="1400" dirty="0"/>
                        <a:t>Summe</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31</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29</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0125880"/>
                  </a:ext>
                </a:extLst>
              </a:tr>
            </a:tbl>
          </a:graphicData>
        </a:graphic>
      </p:graphicFrame>
      <p:sp>
        <p:nvSpPr>
          <p:cNvPr id="6" name="Textfeld 5">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a:solidFill>
                  <a:srgbClr val="FF9933"/>
                </a:solidFill>
                <a:cs typeface="Arial" panose="020B0604020202020204" pitchFamily="34" charset="0"/>
              </a:rPr>
              <a:t>MINT</a:t>
            </a:r>
            <a:r>
              <a:rPr lang="de-DE" sz="1400" i="1" dirty="0">
                <a:cs typeface="Arial" panose="020B0604020202020204" pitchFamily="34" charset="0"/>
              </a:rPr>
              <a:t>-</a:t>
            </a:r>
            <a:r>
              <a:rPr lang="de-DE" sz="1400" dirty="0">
                <a:cs typeface="Arial" panose="020B0604020202020204" pitchFamily="34" charset="0"/>
              </a:rPr>
              <a:t>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8" name="Ellipse 1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1" name="Pfeil: nach links 11">
            <a:extLst>
              <a:ext uri="{FF2B5EF4-FFF2-40B4-BE49-F238E27FC236}">
                <a16:creationId xmlns:a16="http://schemas.microsoft.com/office/drawing/2014/main" id="{1576C72E-654E-4A71-8D59-7F98851CCE4E}"/>
              </a:ext>
            </a:extLst>
          </p:cNvPr>
          <p:cNvSpPr/>
          <p:nvPr/>
        </p:nvSpPr>
        <p:spPr>
          <a:xfrm>
            <a:off x="5643158" y="5378512"/>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126 Halbjahreswochenstunden</a:t>
            </a:r>
          </a:p>
        </p:txBody>
      </p:sp>
    </p:spTree>
    <p:extLst>
      <p:ext uri="{BB962C8B-B14F-4D97-AF65-F5344CB8AC3E}">
        <p14:creationId xmlns:p14="http://schemas.microsoft.com/office/powerpoint/2010/main" val="93320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2396456230"/>
              </p:ext>
            </p:extLst>
          </p:nvPr>
        </p:nvGraphicFramePr>
        <p:xfrm>
          <a:off x="509036" y="1218233"/>
          <a:ext cx="4794484" cy="502920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b="1" dirty="0">
                          <a:solidFill>
                            <a:srgbClr val="C00000"/>
                          </a:solidFill>
                          <a:latin typeface="+mn-lt"/>
                          <a:cs typeface="Arial" panose="020B0604020202020204" pitchFamily="34" charset="0"/>
                        </a:rPr>
                        <a:t>Vertiefungskurs</a:t>
                      </a:r>
                      <a:r>
                        <a:rPr lang="de-DE" sz="1400" b="1" baseline="0" dirty="0">
                          <a:solidFill>
                            <a:srgbClr val="C00000"/>
                          </a:solidFill>
                          <a:latin typeface="+mn-lt"/>
                          <a:cs typeface="Arial" panose="020B0604020202020204" pitchFamily="34" charset="0"/>
                        </a:rPr>
                        <a:t> Mathematik</a:t>
                      </a:r>
                      <a:endParaRPr lang="de-DE" sz="1400" b="1" dirty="0">
                        <a:solidFill>
                          <a:srgbClr val="C00000"/>
                        </a:solidFill>
                        <a:latin typeface="+mn-lt"/>
                        <a:cs typeface="Arial" panose="020B0604020202020204" pitchFamily="34" charset="0"/>
                      </a:endParaRPr>
                    </a:p>
                  </a:txBody>
                  <a:tcPr/>
                </a:tc>
                <a:tc>
                  <a:txBody>
                    <a:bodyPr/>
                    <a:lstStyle/>
                    <a:p>
                      <a:pPr algn="ctr"/>
                      <a:r>
                        <a:rPr lang="de-DE" sz="1400" b="1" dirty="0">
                          <a:solidFill>
                            <a:srgbClr val="C00000"/>
                          </a:solidFill>
                          <a:latin typeface="+mn-lt"/>
                          <a:cs typeface="Arial" panose="020B0604020202020204" pitchFamily="34" charset="0"/>
                        </a:rPr>
                        <a:t>2</a:t>
                      </a:r>
                    </a:p>
                  </a:txBody>
                  <a:tcPr/>
                </a:tc>
                <a:tc>
                  <a:txBody>
                    <a:bodyPr/>
                    <a:lstStyle/>
                    <a:p>
                      <a:pPr algn="ctr"/>
                      <a:r>
                        <a:rPr lang="de-DE" sz="1400" b="1" dirty="0">
                          <a:solidFill>
                            <a:srgbClr val="C00000"/>
                          </a:solidFill>
                          <a:latin typeface="+mn-lt"/>
                          <a:cs typeface="Arial" panose="020B0604020202020204" pitchFamily="34" charset="0"/>
                        </a:rPr>
                        <a:t>2</a:t>
                      </a:r>
                    </a:p>
                  </a:txBody>
                  <a:tcPr/>
                </a:tc>
                <a:tc>
                  <a:txBody>
                    <a:bodyPr/>
                    <a:lstStyle/>
                    <a:p>
                      <a:pPr algn="ctr"/>
                      <a:r>
                        <a:rPr lang="de-DE" sz="1400" b="1" dirty="0">
                          <a:solidFill>
                            <a:srgbClr val="C00000"/>
                          </a:solidFill>
                          <a:latin typeface="+mn-lt"/>
                          <a:cs typeface="Arial" panose="020B0604020202020204" pitchFamily="34" charset="0"/>
                        </a:rPr>
                        <a:t>--</a:t>
                      </a:r>
                    </a:p>
                  </a:txBody>
                  <a:tcPr/>
                </a:tc>
                <a:tc>
                  <a:txBody>
                    <a:bodyPr/>
                    <a:lstStyle/>
                    <a:p>
                      <a:pPr algn="ctr"/>
                      <a:r>
                        <a:rPr lang="de-DE" sz="1400" b="1" dirty="0">
                          <a:solidFill>
                            <a:srgbClr val="C00000"/>
                          </a:solidFill>
                          <a:latin typeface="+mn-lt"/>
                          <a:cs typeface="Arial" panose="020B0604020202020204" pitchFamily="34" charset="0"/>
                        </a:rPr>
                        <a:t>--</a:t>
                      </a:r>
                    </a:p>
                  </a:txBody>
                  <a:tcPr/>
                </a:tc>
                <a:extLst>
                  <a:ext uri="{0D108BD9-81ED-4DB2-BD59-A6C34878D82A}">
                    <a16:rowId xmlns:a16="http://schemas.microsoft.com/office/drawing/2014/main" val="3482402164"/>
                  </a:ext>
                </a:extLst>
              </a:tr>
              <a:tr h="335280">
                <a:tc>
                  <a:txBody>
                    <a:bodyPr/>
                    <a:lstStyle/>
                    <a:p>
                      <a:r>
                        <a:rPr lang="de-DE" sz="1400" b="0" dirty="0">
                          <a:solidFill>
                            <a:schemeClr val="tx1"/>
                          </a:solidFill>
                        </a:rPr>
                        <a:t>Englisch</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tc>
                  <a:txBody>
                    <a:bodyPr/>
                    <a:lstStyle/>
                    <a:p>
                      <a:pPr algn="ctr"/>
                      <a:r>
                        <a:rPr lang="de-DE" sz="1400" b="0" dirty="0">
                          <a:solidFill>
                            <a:schemeClr val="tx1"/>
                          </a:solidFill>
                          <a:latin typeface="+mn-lt"/>
                          <a:cs typeface="Arial" panose="020B0604020202020204" pitchFamily="34" charset="0"/>
                        </a:rPr>
                        <a:t>3</a:t>
                      </a:r>
                    </a:p>
                  </a:txBody>
                  <a:tcPr/>
                </a:tc>
                <a:extLst>
                  <a:ext uri="{0D108BD9-81ED-4DB2-BD59-A6C34878D82A}">
                    <a16:rowId xmlns:a16="http://schemas.microsoft.com/office/drawing/2014/main" val="1342309695"/>
                  </a:ext>
                </a:extLst>
              </a:tr>
              <a:tr h="335280">
                <a:tc>
                  <a:txBody>
                    <a:bodyPr/>
                    <a:lstStyle/>
                    <a:p>
                      <a:r>
                        <a:rPr lang="de-DE" sz="1400" b="1" dirty="0">
                          <a:solidFill>
                            <a:srgbClr val="FF9933"/>
                          </a:solidFill>
                        </a:rPr>
                        <a:t>Leistungsfach Biologie (</a:t>
                      </a:r>
                      <a:r>
                        <a:rPr lang="de-DE" sz="1400" b="1" dirty="0" err="1">
                          <a:solidFill>
                            <a:srgbClr val="FF9933"/>
                          </a:solidFill>
                        </a:rPr>
                        <a:t>eA</a:t>
                      </a:r>
                      <a:r>
                        <a:rPr lang="de-DE" sz="1400" b="1" dirty="0">
                          <a:solidFill>
                            <a:srgbClr val="FF9933"/>
                          </a:solidFill>
                        </a:rPr>
                        <a:t>)</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latin typeface="+mn-lt"/>
                          <a:cs typeface="+mn-cs"/>
                        </a:rPr>
                        <a:t>5</a:t>
                      </a:r>
                      <a:endParaRPr lang="de-DE" sz="1400" b="1" dirty="0">
                        <a:solidFill>
                          <a:srgbClr val="FF9933"/>
                        </a:solidFill>
                        <a:latin typeface="+mn-lt"/>
                        <a:cs typeface="Arial" panose="020B0604020202020204" pitchFamily="34" charset="0"/>
                      </a:endParaRPr>
                    </a:p>
                  </a:txBody>
                  <a:tcPr/>
                </a:tc>
                <a:tc>
                  <a:txBody>
                    <a:bodyPr/>
                    <a:lstStyle/>
                    <a:p>
                      <a:pPr algn="ctr"/>
                      <a:r>
                        <a:rPr lang="de-DE" sz="1400" b="1" dirty="0">
                          <a:solidFill>
                            <a:srgbClr val="FF9933"/>
                          </a:solidFill>
                          <a:latin typeface="+mn-lt"/>
                          <a:cs typeface="Arial" panose="020B0604020202020204" pitchFamily="34" charset="0"/>
                        </a:rPr>
                        <a:t>5</a:t>
                      </a:r>
                    </a:p>
                  </a:txBody>
                  <a:tcPr/>
                </a:tc>
                <a:tc>
                  <a:txBody>
                    <a:bodyPr/>
                    <a:lstStyle/>
                    <a:p>
                      <a:pPr algn="ctr"/>
                      <a:r>
                        <a:rPr lang="de-DE" sz="1400" b="1" dirty="0">
                          <a:solidFill>
                            <a:srgbClr val="FF9933"/>
                          </a:solidFill>
                          <a:latin typeface="+mn-lt"/>
                          <a:cs typeface="Arial" panose="020B0604020202020204" pitchFamily="34" charset="0"/>
                        </a:rPr>
                        <a:t>5</a:t>
                      </a:r>
                    </a:p>
                  </a:txBody>
                  <a:tcPr/>
                </a:tc>
                <a:tc>
                  <a:txBody>
                    <a:bodyPr/>
                    <a:lstStyle/>
                    <a:p>
                      <a:pPr algn="ctr"/>
                      <a:r>
                        <a:rPr lang="de-DE" sz="1400" b="1" dirty="0">
                          <a:solidFill>
                            <a:srgbClr val="FF9933"/>
                          </a:solidFill>
                          <a:latin typeface="+mn-lt"/>
                          <a:cs typeface="Arial" panose="020B0604020202020204" pitchFamily="34" charset="0"/>
                        </a:rPr>
                        <a:t>5</a:t>
                      </a: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latin typeface="+mn-lt"/>
                          <a:cs typeface="Arial" panose="020B0604020202020204" pitchFamily="34" charset="0"/>
                        </a:rPr>
                        <a:t>Physik</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b="1" dirty="0">
                          <a:solidFill>
                            <a:srgbClr val="C00000"/>
                          </a:solidFill>
                          <a:latin typeface="+mn-lt"/>
                          <a:cs typeface="Arial" panose="020B0604020202020204" pitchFamily="34" charset="0"/>
                        </a:rPr>
                        <a:t>--</a:t>
                      </a:r>
                    </a:p>
                  </a:txBody>
                  <a:tcPr/>
                </a:tc>
                <a:tc>
                  <a:txBody>
                    <a:bodyPr/>
                    <a:lstStyle/>
                    <a:p>
                      <a:pPr algn="ctr"/>
                      <a:r>
                        <a:rPr lang="de-DE" sz="1400" b="1" dirty="0">
                          <a:solidFill>
                            <a:srgbClr val="C00000"/>
                          </a:solidFill>
                          <a:latin typeface="+mn-lt"/>
                          <a:cs typeface="Arial" panose="020B0604020202020204" pitchFamily="34" charset="0"/>
                        </a:rPr>
                        <a:t>--</a:t>
                      </a:r>
                    </a:p>
                  </a:txBody>
                  <a:tcPr/>
                </a:tc>
                <a:extLst>
                  <a:ext uri="{0D108BD9-81ED-4DB2-BD59-A6C34878D82A}">
                    <a16:rowId xmlns:a16="http://schemas.microsoft.com/office/drawing/2014/main" val="1315956476"/>
                  </a:ext>
                </a:extLst>
              </a:tr>
              <a:tr h="335280">
                <a:tc>
                  <a:txBody>
                    <a:bodyPr/>
                    <a:lstStyle/>
                    <a:p>
                      <a:r>
                        <a:rPr lang="de-DE" sz="1400" b="0" dirty="0">
                          <a:solidFill>
                            <a:schemeClr val="tx1"/>
                          </a:solidFill>
                        </a:rPr>
                        <a:t>Geschichte</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mn-cs"/>
                        </a:rPr>
                        <a:t>2</a:t>
                      </a:r>
                      <a:endParaRPr lang="de-DE"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tc>
                  <a:txBody>
                    <a:bodyPr/>
                    <a:lstStyle/>
                    <a:p>
                      <a:pPr algn="ctr"/>
                      <a:r>
                        <a:rPr lang="de-DE" sz="1400" b="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199799302"/>
                  </a:ext>
                </a:extLst>
              </a:tr>
              <a:tr h="335280">
                <a:tc>
                  <a:txBody>
                    <a:bodyPr/>
                    <a:lstStyle/>
                    <a:p>
                      <a:r>
                        <a:rPr lang="de-DE" sz="1400" dirty="0"/>
                        <a:t>Politik und Gesellschaft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320046762"/>
                  </a:ext>
                </a:extLst>
              </a:tr>
              <a:tr h="335280">
                <a:tc>
                  <a:txBody>
                    <a:bodyPr/>
                    <a:lstStyle/>
                    <a:p>
                      <a:r>
                        <a:rPr lang="de-DE" sz="1400" dirty="0"/>
                        <a:t>Wirtschaft und Recht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367848737"/>
                  </a:ext>
                </a:extLst>
              </a:tr>
              <a:tr h="335280">
                <a:tc>
                  <a:txBody>
                    <a:bodyPr/>
                    <a:lstStyle/>
                    <a:p>
                      <a:r>
                        <a:rPr lang="de-DE" sz="1400" dirty="0"/>
                        <a:t>Evangelische 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Kunst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b="1" dirty="0">
                          <a:solidFill>
                            <a:srgbClr val="FF9933"/>
                          </a:solidFill>
                        </a:rPr>
                        <a:t>W-Seminar Physik</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FF9933"/>
                          </a:solidFill>
                        </a:rPr>
                        <a:t>2</a:t>
                      </a:r>
                      <a:endParaRPr lang="de-DE" sz="1400" b="1" dirty="0">
                        <a:solidFill>
                          <a:srgbClr val="FF9933"/>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FF9933"/>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672268219"/>
                  </a:ext>
                </a:extLst>
              </a:tr>
              <a:tr h="335280">
                <a:tc>
                  <a:txBody>
                    <a:bodyPr/>
                    <a:lstStyle/>
                    <a:p>
                      <a:r>
                        <a:rPr lang="de-DE" sz="1400" dirty="0"/>
                        <a:t>Summe</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tx1"/>
                          </a:solidFill>
                          <a:latin typeface="+mn-lt"/>
                          <a:cs typeface="+mn-cs"/>
                        </a:rPr>
                        <a:t>28</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26</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0125880"/>
                  </a:ext>
                </a:extLst>
              </a:tr>
            </a:tbl>
          </a:graphicData>
        </a:graphic>
      </p:graphicFrame>
      <p:sp>
        <p:nvSpPr>
          <p:cNvPr id="6" name="Textfeld 5">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i="1" dirty="0">
                <a:cs typeface="Arial" panose="020B0604020202020204" pitchFamily="34" charset="0"/>
              </a:rPr>
              <a:t>MINT-</a:t>
            </a:r>
            <a:r>
              <a:rPr lang="de-DE" sz="1400" dirty="0">
                <a:cs typeface="Arial" panose="020B0604020202020204" pitchFamily="34" charset="0"/>
              </a:rPr>
              <a:t>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8" name="Ellipse 1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0" name="Pfeil: nach links 11">
            <a:extLst>
              <a:ext uri="{FF2B5EF4-FFF2-40B4-BE49-F238E27FC236}">
                <a16:creationId xmlns:a16="http://schemas.microsoft.com/office/drawing/2014/main" id="{1576C72E-654E-4A71-8D59-7F98851CCE4E}"/>
              </a:ext>
            </a:extLst>
          </p:cNvPr>
          <p:cNvSpPr/>
          <p:nvPr/>
        </p:nvSpPr>
        <p:spPr>
          <a:xfrm>
            <a:off x="5643158" y="5766133"/>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124 Halbjahreswochenstunden</a:t>
            </a:r>
          </a:p>
        </p:txBody>
      </p:sp>
    </p:spTree>
    <p:extLst>
      <p:ext uri="{BB962C8B-B14F-4D97-AF65-F5344CB8AC3E}">
        <p14:creationId xmlns:p14="http://schemas.microsoft.com/office/powerpoint/2010/main" val="3199613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1670041948"/>
              </p:ext>
            </p:extLst>
          </p:nvPr>
        </p:nvGraphicFramePr>
        <p:xfrm>
          <a:off x="509036" y="1218233"/>
          <a:ext cx="4794484" cy="469392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t>Englisch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kern="1200" dirty="0">
                          <a:latin typeface="+mn-lt"/>
                        </a:rPr>
                        <a:t>Biologie</a:t>
                      </a:r>
                      <a:endParaRPr lang="de-DE" sz="1400" kern="1200" dirty="0">
                        <a:solidFill>
                          <a:schemeClr val="tx1"/>
                        </a:solidFill>
                        <a:latin typeface="+mn-lt"/>
                        <a:ea typeface="+mn-ea"/>
                        <a:cs typeface="Arial" panose="020B0604020202020204" pitchFamily="34" charset="0"/>
                      </a:endParaRPr>
                    </a:p>
                  </a:txBody>
                  <a:tcPr/>
                </a:tc>
                <a:tc>
                  <a:txBody>
                    <a:bodyPr/>
                    <a:lstStyle/>
                    <a:p>
                      <a:pPr algn="ctr"/>
                      <a:r>
                        <a:rPr lang="de-DE" sz="1400" dirty="0">
                          <a:latin typeface="+mn-lt"/>
                        </a:rPr>
                        <a:t>3</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3</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3</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3</a:t>
                      </a:r>
                      <a:endParaRPr lang="de-DE" sz="14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kern="1200" dirty="0">
                          <a:solidFill>
                            <a:schemeClr val="tx1"/>
                          </a:solidFill>
                          <a:latin typeface="+mn-lt"/>
                          <a:ea typeface="+mn-ea"/>
                          <a:cs typeface="Arial" panose="020B0604020202020204" pitchFamily="34" charset="0"/>
                        </a:rPr>
                        <a:t>Informatik</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tc>
                  <a:txBody>
                    <a:bodyPr/>
                    <a:lstStyle/>
                    <a:p>
                      <a:pPr algn="ctr"/>
                      <a:r>
                        <a:rPr lang="de-DE" sz="1400" dirty="0">
                          <a:solidFill>
                            <a:schemeClr val="tx1"/>
                          </a:solidFill>
                          <a:latin typeface="+mn-lt"/>
                          <a:cs typeface="Arial" panose="020B0604020202020204" pitchFamily="34" charset="0"/>
                        </a:rPr>
                        <a:t>3</a:t>
                      </a:r>
                    </a:p>
                  </a:txBody>
                  <a:tcPr/>
                </a:tc>
                <a:extLst>
                  <a:ext uri="{0D108BD9-81ED-4DB2-BD59-A6C34878D82A}">
                    <a16:rowId xmlns:a16="http://schemas.microsoft.com/office/drawing/2014/main" val="3606720303"/>
                  </a:ext>
                </a:extLst>
              </a:tr>
              <a:tr h="335280">
                <a:tc>
                  <a:txBody>
                    <a:bodyPr/>
                    <a:lstStyle/>
                    <a:p>
                      <a:r>
                        <a:rPr lang="de-DE" sz="1400" kern="1200" dirty="0"/>
                        <a:t>Geschichte</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b="1" kern="1200" dirty="0">
                          <a:solidFill>
                            <a:srgbClr val="C808A3"/>
                          </a:solidFill>
                        </a:rPr>
                        <a:t>Leistungsfach </a:t>
                      </a:r>
                      <a:r>
                        <a:rPr lang="de-DE" sz="1400" b="1" kern="1200" dirty="0" err="1">
                          <a:solidFill>
                            <a:srgbClr val="C808A3"/>
                          </a:solidFill>
                        </a:rPr>
                        <a:t>PuG</a:t>
                      </a:r>
                      <a:endParaRPr lang="de-DE" sz="1400" b="1" kern="1200" dirty="0">
                        <a:solidFill>
                          <a:srgbClr val="C808A3"/>
                        </a:solidFill>
                        <a:latin typeface="Arial" panose="020B0604020202020204" pitchFamily="34" charset="0"/>
                        <a:ea typeface="+mn-ea"/>
                        <a:cs typeface="Arial" panose="020B0604020202020204" pitchFamily="34" charset="0"/>
                      </a:endParaRPr>
                    </a:p>
                  </a:txBody>
                  <a:tcPr/>
                </a:tc>
                <a:tc>
                  <a:txBody>
                    <a:bodyPr/>
                    <a:lstStyle/>
                    <a:p>
                      <a:pPr algn="ctr"/>
                      <a:r>
                        <a:rPr lang="de-DE" sz="1400" b="1" dirty="0">
                          <a:solidFill>
                            <a:srgbClr val="C808A3"/>
                          </a:solidFill>
                        </a:rPr>
                        <a:t>4</a:t>
                      </a:r>
                      <a:endParaRPr lang="de-DE" sz="1400" b="1" dirty="0">
                        <a:solidFill>
                          <a:srgbClr val="C808A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808A3"/>
                          </a:solidFill>
                        </a:rPr>
                        <a:t>4</a:t>
                      </a:r>
                      <a:endParaRPr lang="de-DE" sz="1400" b="1" dirty="0">
                        <a:solidFill>
                          <a:srgbClr val="C808A3"/>
                        </a:solidFill>
                        <a:latin typeface="Arial" panose="020B0604020202020204" pitchFamily="34" charset="0"/>
                        <a:cs typeface="Arial" panose="020B0604020202020204" pitchFamily="34" charset="0"/>
                      </a:endParaRPr>
                    </a:p>
                  </a:txBody>
                  <a:tcPr/>
                </a:tc>
                <a:tc>
                  <a:txBody>
                    <a:bodyPr/>
                    <a:lstStyle/>
                    <a:p>
                      <a:pPr algn="ctr"/>
                      <a:r>
                        <a:rPr lang="de-DE" sz="1400" b="1" dirty="0">
                          <a:solidFill>
                            <a:srgbClr val="C808A3"/>
                          </a:solidFill>
                        </a:rPr>
                        <a:t>4</a:t>
                      </a:r>
                      <a:endParaRPr lang="de-DE" sz="1400" b="1" dirty="0">
                        <a:solidFill>
                          <a:srgbClr val="C808A3"/>
                        </a:solidFill>
                        <a:latin typeface="Arial" panose="020B0604020202020204" pitchFamily="34" charset="0"/>
                        <a:cs typeface="Arial" panose="020B0604020202020204" pitchFamily="34" charset="0"/>
                      </a:endParaRPr>
                    </a:p>
                  </a:txBody>
                  <a:tcPr/>
                </a:tc>
                <a:tc>
                  <a:txBody>
                    <a:bodyPr/>
                    <a:lstStyle/>
                    <a:p>
                      <a:pPr algn="ctr"/>
                      <a:r>
                        <a:rPr lang="de-DE" sz="1400" b="1" kern="1200" dirty="0">
                          <a:solidFill>
                            <a:srgbClr val="C808A3"/>
                          </a:solidFill>
                        </a:rPr>
                        <a:t>4</a:t>
                      </a:r>
                      <a:endParaRPr lang="de-DE" sz="1400" b="1" kern="1200" dirty="0">
                        <a:solidFill>
                          <a:srgbClr val="C808A3"/>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b="0" dirty="0">
                          <a:solidFill>
                            <a:schemeClr val="tx1"/>
                          </a:solidFill>
                          <a:latin typeface="+mn-lt"/>
                          <a:cs typeface="Arial" panose="020B0604020202020204" pitchFamily="34" charset="0"/>
                        </a:rPr>
                        <a:t>--</a:t>
                      </a:r>
                    </a:p>
                  </a:txBody>
                  <a:tcPr/>
                </a:tc>
                <a:tc>
                  <a:txBody>
                    <a:bodyPr/>
                    <a:lstStyle/>
                    <a:p>
                      <a:pPr algn="ctr"/>
                      <a:r>
                        <a:rPr lang="de-DE" sz="1400" b="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1917424486"/>
                  </a:ext>
                </a:extLst>
              </a:tr>
              <a:tr h="335280">
                <a:tc>
                  <a:txBody>
                    <a:bodyPr/>
                    <a:lstStyle/>
                    <a:p>
                      <a:r>
                        <a:rPr lang="de-DE" sz="1400" dirty="0"/>
                        <a:t>Katholische 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Kunst </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C808A3"/>
                          </a:solidFill>
                          <a:latin typeface="+mn-lt"/>
                        </a:rPr>
                        <a:t>W-Seminar Geographie</a:t>
                      </a:r>
                      <a:endParaRPr lang="de-DE" sz="1400" b="1" dirty="0">
                        <a:solidFill>
                          <a:srgbClr val="C808A3"/>
                        </a:solidFill>
                        <a:latin typeface="+mn-lt"/>
                        <a:cs typeface="Arial" panose="020B0604020202020204" pitchFamily="34" charset="0"/>
                      </a:endParaRPr>
                    </a:p>
                  </a:txBody>
                  <a:tcPr/>
                </a:tc>
                <a:tc>
                  <a:txBody>
                    <a:bodyPr/>
                    <a:lstStyle/>
                    <a:p>
                      <a:pPr algn="ctr"/>
                      <a:r>
                        <a:rPr lang="de-DE" sz="1400" b="1" dirty="0">
                          <a:solidFill>
                            <a:srgbClr val="C808A3"/>
                          </a:solidFill>
                          <a:latin typeface="+mn-lt"/>
                        </a:rPr>
                        <a:t>2</a:t>
                      </a:r>
                      <a:endParaRPr lang="de-DE" sz="1400" b="1" dirty="0">
                        <a:solidFill>
                          <a:srgbClr val="C808A3"/>
                        </a:solidFill>
                        <a:latin typeface="+mn-lt"/>
                        <a:cs typeface="Arial" panose="020B0604020202020204" pitchFamily="34" charset="0"/>
                      </a:endParaRPr>
                    </a:p>
                  </a:txBody>
                  <a:tcPr/>
                </a:tc>
                <a:tc>
                  <a:txBody>
                    <a:bodyPr/>
                    <a:lstStyle/>
                    <a:p>
                      <a:pPr algn="ctr"/>
                      <a:r>
                        <a:rPr lang="de-DE" sz="1400" b="1" dirty="0">
                          <a:solidFill>
                            <a:srgbClr val="C808A3"/>
                          </a:solidFill>
                          <a:latin typeface="+mn-lt"/>
                        </a:rPr>
                        <a:t>2</a:t>
                      </a:r>
                      <a:endParaRPr lang="de-DE" sz="1400" b="1" dirty="0">
                        <a:solidFill>
                          <a:srgbClr val="C808A3"/>
                        </a:solidFill>
                        <a:latin typeface="+mn-lt"/>
                        <a:cs typeface="Arial" panose="020B0604020202020204" pitchFamily="34" charset="0"/>
                      </a:endParaRPr>
                    </a:p>
                  </a:txBody>
                  <a:tcPr/>
                </a:tc>
                <a:tc>
                  <a:txBody>
                    <a:bodyPr/>
                    <a:lstStyle/>
                    <a:p>
                      <a:pPr algn="ctr"/>
                      <a:r>
                        <a:rPr lang="de-DE" sz="1400" b="1" dirty="0">
                          <a:solidFill>
                            <a:srgbClr val="C808A3"/>
                          </a:solidFill>
                          <a:latin typeface="+mn-lt"/>
                        </a:rPr>
                        <a:t>2</a:t>
                      </a:r>
                      <a:endParaRPr lang="de-DE" sz="1400" b="1" dirty="0">
                        <a:solidFill>
                          <a:srgbClr val="C808A3"/>
                        </a:solidFill>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C808A3"/>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90125880"/>
                  </a:ext>
                </a:extLst>
              </a:tr>
              <a:tr h="335280">
                <a:tc>
                  <a:txBody>
                    <a:bodyPr/>
                    <a:lstStyle/>
                    <a:p>
                      <a:r>
                        <a:rPr lang="de-DE" sz="1400" dirty="0"/>
                        <a:t>Summe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29</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271794"/>
                  </a:ext>
                </a:extLst>
              </a:tr>
            </a:tbl>
          </a:graphicData>
        </a:graphic>
      </p:graphicFrame>
      <p:sp>
        <p:nvSpPr>
          <p:cNvPr id="13" name="Textfeld 12">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err="1">
                <a:solidFill>
                  <a:srgbClr val="C808A3"/>
                </a:solidFill>
                <a:cs typeface="Arial" panose="020B0604020202020204" pitchFamily="34" charset="0"/>
              </a:rPr>
              <a:t>GPR</a:t>
            </a:r>
            <a:r>
              <a:rPr lang="de-DE" sz="1400" i="1" dirty="0">
                <a:cs typeface="Arial" panose="020B0604020202020204" pitchFamily="34" charset="0"/>
              </a:rPr>
              <a:t>-</a:t>
            </a:r>
            <a:r>
              <a:rPr lang="de-DE" sz="1400" dirty="0">
                <a:cs typeface="Arial" panose="020B0604020202020204" pitchFamily="34" charset="0"/>
              </a:rPr>
              <a:t>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6" name="Ellipse 15">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0" name="Pfeil: nach links 11">
            <a:extLst>
              <a:ext uri="{FF2B5EF4-FFF2-40B4-BE49-F238E27FC236}">
                <a16:creationId xmlns:a16="http://schemas.microsoft.com/office/drawing/2014/main" id="{1576C72E-654E-4A71-8D59-7F98851CCE4E}"/>
              </a:ext>
            </a:extLst>
          </p:cNvPr>
          <p:cNvSpPr/>
          <p:nvPr/>
        </p:nvSpPr>
        <p:spPr>
          <a:xfrm>
            <a:off x="5643158" y="5378512"/>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126 Halbjahreswochenstunden</a:t>
            </a:r>
          </a:p>
        </p:txBody>
      </p:sp>
    </p:spTree>
    <p:extLst>
      <p:ext uri="{BB962C8B-B14F-4D97-AF65-F5344CB8AC3E}">
        <p14:creationId xmlns:p14="http://schemas.microsoft.com/office/powerpoint/2010/main" val="2626791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3449118096"/>
              </p:ext>
            </p:extLst>
          </p:nvPr>
        </p:nvGraphicFramePr>
        <p:xfrm>
          <a:off x="509036" y="1218233"/>
          <a:ext cx="4794484" cy="469392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t>Latein</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kern="1200" dirty="0"/>
                        <a:t>Englisch</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de-DE" sz="1400" kern="1200" dirty="0"/>
                        <a:t>3</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de-DE" sz="1400" kern="1200" dirty="0"/>
                        <a:t>3</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kern="1200" dirty="0"/>
                        <a:t>Physik</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kern="1200" dirty="0"/>
                        <a:t>Geschichte</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dirty="0">
                          <a:solidFill>
                            <a:schemeClr val="tx1"/>
                          </a:solidFill>
                          <a:latin typeface="+mn-lt"/>
                          <a:cs typeface="Arial" panose="020B0604020202020204" pitchFamily="34" charset="0"/>
                        </a:rPr>
                        <a:t>Politik und Gesellschaft</a:t>
                      </a: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473875292"/>
                  </a:ext>
                </a:extLst>
              </a:tr>
              <a:tr h="335280">
                <a:tc>
                  <a:txBody>
                    <a:bodyPr/>
                    <a:lstStyle/>
                    <a:p>
                      <a:r>
                        <a:rPr lang="de-DE" sz="1400" dirty="0">
                          <a:latin typeface="+mn-lt"/>
                        </a:rPr>
                        <a:t>Wirtschaft und Recht</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2</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2</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1917424486"/>
                  </a:ext>
                </a:extLst>
              </a:tr>
              <a:tr h="335280">
                <a:tc>
                  <a:txBody>
                    <a:bodyPr/>
                    <a:lstStyle/>
                    <a:p>
                      <a:r>
                        <a:rPr lang="de-DE" sz="1400" dirty="0"/>
                        <a:t>Ethik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b="1" dirty="0">
                          <a:solidFill>
                            <a:schemeClr val="accent2">
                              <a:lumMod val="75000"/>
                            </a:schemeClr>
                          </a:solidFill>
                        </a:rPr>
                        <a:t>Leistungsfach Musik (</a:t>
                      </a:r>
                      <a:r>
                        <a:rPr lang="de-DE" sz="1400" b="1" dirty="0" err="1">
                          <a:solidFill>
                            <a:schemeClr val="accent2">
                              <a:lumMod val="75000"/>
                            </a:schemeClr>
                          </a:solidFill>
                        </a:rPr>
                        <a:t>eA</a:t>
                      </a:r>
                      <a:r>
                        <a:rPr lang="de-DE" sz="1400" b="1" dirty="0">
                          <a:solidFill>
                            <a:schemeClr val="accent2">
                              <a:lumMod val="75000"/>
                            </a:schemeClr>
                          </a:solidFill>
                        </a:rPr>
                        <a:t>)</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kern="1200" dirty="0">
                          <a:solidFill>
                            <a:schemeClr val="accent2">
                              <a:lumMod val="75000"/>
                            </a:schemeClr>
                          </a:solidFill>
                        </a:rPr>
                        <a:t>4</a:t>
                      </a:r>
                      <a:endParaRPr lang="de-DE" sz="1400" b="1" kern="1200" dirty="0">
                        <a:solidFill>
                          <a:schemeClr val="accent2">
                            <a:lumMod val="7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chemeClr val="accent2">
                              <a:lumMod val="75000"/>
                            </a:schemeClr>
                          </a:solidFill>
                          <a:latin typeface="+mn-lt"/>
                        </a:rPr>
                        <a:t>W-Seminar Musik</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accent2">
                              <a:lumMod val="75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90125880"/>
                  </a:ext>
                </a:extLst>
              </a:tr>
              <a:tr h="335280">
                <a:tc>
                  <a:txBody>
                    <a:bodyPr/>
                    <a:lstStyle/>
                    <a:p>
                      <a:r>
                        <a:rPr lang="de-DE" sz="1400" dirty="0"/>
                        <a:t>Summe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29</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271794"/>
                  </a:ext>
                </a:extLst>
              </a:tr>
            </a:tbl>
          </a:graphicData>
        </a:graphic>
      </p:graphicFrame>
      <p:sp>
        <p:nvSpPr>
          <p:cNvPr id="13" name="Textfeld 12">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i="1" dirty="0">
                <a:solidFill>
                  <a:schemeClr val="accent2">
                    <a:lumMod val="75000"/>
                  </a:schemeClr>
                </a:solidFill>
                <a:cs typeface="Arial" panose="020B0604020202020204" pitchFamily="34" charset="0"/>
              </a:rPr>
              <a:t>musischen</a:t>
            </a:r>
            <a:r>
              <a:rPr lang="de-DE" sz="1400" i="1" dirty="0">
                <a:cs typeface="Arial" panose="020B0604020202020204" pitchFamily="34" charset="0"/>
              </a:rPr>
              <a:t> </a:t>
            </a:r>
            <a:r>
              <a:rPr lang="de-DE" sz="1400" dirty="0">
                <a:cs typeface="Arial" panose="020B0604020202020204" pitchFamily="34" charset="0"/>
              </a:rPr>
              <a:t>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6" name="Ellipse 15">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1" name="Pfeil: nach links 11">
            <a:extLst>
              <a:ext uri="{FF2B5EF4-FFF2-40B4-BE49-F238E27FC236}">
                <a16:creationId xmlns:a16="http://schemas.microsoft.com/office/drawing/2014/main" id="{1576C72E-654E-4A71-8D59-7F98851CCE4E}"/>
              </a:ext>
            </a:extLst>
          </p:cNvPr>
          <p:cNvSpPr/>
          <p:nvPr/>
        </p:nvSpPr>
        <p:spPr>
          <a:xfrm>
            <a:off x="5643158" y="5378512"/>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126 Halbjahreswochenstunden</a:t>
            </a:r>
          </a:p>
        </p:txBody>
      </p:sp>
    </p:spTree>
    <p:extLst>
      <p:ext uri="{BB962C8B-B14F-4D97-AF65-F5344CB8AC3E}">
        <p14:creationId xmlns:p14="http://schemas.microsoft.com/office/powerpoint/2010/main" val="212477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Belegungsbeispiel</a:t>
            </a:r>
            <a:r>
              <a:rPr lang="en-GB" altLang="de-DE" b="1" dirty="0">
                <a:solidFill>
                  <a:srgbClr val="355D90"/>
                </a:solidFill>
                <a:latin typeface="+mn-lt"/>
                <a:cs typeface="Arial" panose="020B0604020202020204" pitchFamily="34" charset="0"/>
              </a:rPr>
              <a:t>: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3850438049"/>
              </p:ext>
            </p:extLst>
          </p:nvPr>
        </p:nvGraphicFramePr>
        <p:xfrm>
          <a:off x="509036" y="1218233"/>
          <a:ext cx="4794484" cy="5029200"/>
        </p:xfrm>
        <a:graphic>
          <a:graphicData uri="http://schemas.openxmlformats.org/drawingml/2006/table">
            <a:tbl>
              <a:tblPr firstRow="1" lastRow="1" bandRow="1">
                <a:tableStyleId>{3B4B98B0-60AC-42C2-AFA5-B58CD77FA1E5}</a:tableStyleId>
              </a:tblPr>
              <a:tblGrid>
                <a:gridCol w="2538964">
                  <a:extLst>
                    <a:ext uri="{9D8B030D-6E8A-4147-A177-3AD203B41FA5}">
                      <a16:colId xmlns:a16="http://schemas.microsoft.com/office/drawing/2014/main" val="3163556027"/>
                    </a:ext>
                  </a:extLst>
                </a:gridCol>
                <a:gridCol w="592183">
                  <a:extLst>
                    <a:ext uri="{9D8B030D-6E8A-4147-A177-3AD203B41FA5}">
                      <a16:colId xmlns:a16="http://schemas.microsoft.com/office/drawing/2014/main" val="3328961251"/>
                    </a:ext>
                  </a:extLst>
                </a:gridCol>
                <a:gridCol w="574766">
                  <a:extLst>
                    <a:ext uri="{9D8B030D-6E8A-4147-A177-3AD203B41FA5}">
                      <a16:colId xmlns:a16="http://schemas.microsoft.com/office/drawing/2014/main" val="1514671570"/>
                    </a:ext>
                  </a:extLst>
                </a:gridCol>
                <a:gridCol w="531222">
                  <a:extLst>
                    <a:ext uri="{9D8B030D-6E8A-4147-A177-3AD203B41FA5}">
                      <a16:colId xmlns:a16="http://schemas.microsoft.com/office/drawing/2014/main" val="3339884801"/>
                    </a:ext>
                  </a:extLst>
                </a:gridCol>
                <a:gridCol w="557349">
                  <a:extLst>
                    <a:ext uri="{9D8B030D-6E8A-4147-A177-3AD203B41FA5}">
                      <a16:colId xmlns:a16="http://schemas.microsoft.com/office/drawing/2014/main" val="4096387308"/>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 (</a:t>
                      </a:r>
                      <a:r>
                        <a:rPr lang="de-DE" sz="1400" dirty="0" err="1"/>
                        <a:t>eA</a:t>
                      </a:r>
                      <a:r>
                        <a:rPr lang="de-DE" sz="1400" dirty="0"/>
                        <a: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4</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t>Latein</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kern="1200" dirty="0"/>
                        <a:t>Englisch</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de-DE" sz="1400" kern="1200" dirty="0"/>
                        <a:t>3</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de-DE" sz="1400" kern="1200" dirty="0"/>
                        <a:t>3</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kern="1200" dirty="0"/>
                        <a:t>Physik</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kern="1200" dirty="0"/>
                        <a:t>Geschichte</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dirty="0">
                          <a:solidFill>
                            <a:schemeClr val="tx1"/>
                          </a:solidFill>
                          <a:latin typeface="+mn-lt"/>
                          <a:cs typeface="Arial" panose="020B0604020202020204" pitchFamily="34" charset="0"/>
                        </a:rPr>
                        <a:t>Politik und Gesellschaft</a:t>
                      </a: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a:t>
                      </a:r>
                    </a:p>
                  </a:txBody>
                  <a:tcPr/>
                </a:tc>
                <a:tc>
                  <a:txBody>
                    <a:bodyPr/>
                    <a:lstStyle/>
                    <a:p>
                      <a:pPr algn="ctr"/>
                      <a:r>
                        <a:rPr lang="de-DE" sz="1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473875292"/>
                  </a:ext>
                </a:extLst>
              </a:tr>
              <a:tr h="335280">
                <a:tc>
                  <a:txBody>
                    <a:bodyPr/>
                    <a:lstStyle/>
                    <a:p>
                      <a:r>
                        <a:rPr lang="de-DE" sz="1400" dirty="0">
                          <a:latin typeface="+mn-lt"/>
                        </a:rPr>
                        <a:t>Wirtschaft und Recht</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2</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latin typeface="+mn-lt"/>
                        </a:rPr>
                        <a:t>2</a:t>
                      </a:r>
                      <a:endParaRPr lang="de-DE" sz="1400" dirty="0">
                        <a:solidFill>
                          <a:schemeClr val="tx1"/>
                        </a:solidFill>
                        <a:latin typeface="+mn-lt"/>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2</a:t>
                      </a:r>
                    </a:p>
                  </a:txBody>
                  <a:tcPr/>
                </a:tc>
                <a:tc>
                  <a:txBody>
                    <a:bodyPr/>
                    <a:lstStyle/>
                    <a:p>
                      <a:pPr algn="ctr"/>
                      <a:r>
                        <a:rPr lang="de-DE" sz="1400"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1917424486"/>
                  </a:ext>
                </a:extLst>
              </a:tr>
              <a:tr h="335280">
                <a:tc>
                  <a:txBody>
                    <a:bodyPr/>
                    <a:lstStyle/>
                    <a:p>
                      <a:r>
                        <a:rPr lang="de-DE" sz="1400" dirty="0"/>
                        <a:t>Ethik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b="1" dirty="0">
                          <a:solidFill>
                            <a:schemeClr val="accent2">
                              <a:lumMod val="75000"/>
                            </a:schemeClr>
                          </a:solidFill>
                        </a:rPr>
                        <a:t>Leistungsfach Musik (</a:t>
                      </a:r>
                      <a:r>
                        <a:rPr lang="de-DE" sz="1400" b="1" dirty="0" err="1">
                          <a:solidFill>
                            <a:schemeClr val="accent2">
                              <a:lumMod val="75000"/>
                            </a:schemeClr>
                          </a:solidFill>
                        </a:rPr>
                        <a:t>eA</a:t>
                      </a:r>
                      <a:r>
                        <a:rPr lang="de-DE" sz="1400" b="1" dirty="0">
                          <a:solidFill>
                            <a:schemeClr val="accent2">
                              <a:lumMod val="75000"/>
                            </a:schemeClr>
                          </a:solidFill>
                        </a:rPr>
                        <a:t>)</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dirty="0">
                          <a:solidFill>
                            <a:schemeClr val="accent2">
                              <a:lumMod val="75000"/>
                            </a:schemeClr>
                          </a:solidFill>
                        </a:rPr>
                        <a:t>4</a:t>
                      </a:r>
                      <a:endParaRPr lang="de-DE" sz="1400" b="1" dirty="0">
                        <a:solidFill>
                          <a:schemeClr val="accent2">
                            <a:lumMod val="75000"/>
                          </a:schemeClr>
                        </a:solidFill>
                        <a:latin typeface="Arial" panose="020B0604020202020204" pitchFamily="34" charset="0"/>
                        <a:cs typeface="Arial" panose="020B0604020202020204" pitchFamily="34" charset="0"/>
                      </a:endParaRPr>
                    </a:p>
                  </a:txBody>
                  <a:tcPr/>
                </a:tc>
                <a:tc>
                  <a:txBody>
                    <a:bodyPr/>
                    <a:lstStyle/>
                    <a:p>
                      <a:pPr algn="ctr"/>
                      <a:r>
                        <a:rPr lang="de-DE" sz="1400" b="1" kern="1200" dirty="0">
                          <a:solidFill>
                            <a:schemeClr val="accent2">
                              <a:lumMod val="75000"/>
                            </a:schemeClr>
                          </a:solidFill>
                        </a:rPr>
                        <a:t>4</a:t>
                      </a:r>
                      <a:endParaRPr lang="de-DE" sz="1400" b="1" kern="1200" dirty="0">
                        <a:solidFill>
                          <a:schemeClr val="accent2">
                            <a:lumMod val="7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84704328"/>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2</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chemeClr val="accent2">
                              <a:lumMod val="75000"/>
                            </a:schemeClr>
                          </a:solidFill>
                          <a:latin typeface="+mn-lt"/>
                        </a:rPr>
                        <a:t>W-Seminar Musik</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algn="ctr"/>
                      <a:r>
                        <a:rPr lang="de-DE" sz="1400" b="1" dirty="0">
                          <a:solidFill>
                            <a:schemeClr val="accent2">
                              <a:lumMod val="75000"/>
                            </a:schemeClr>
                          </a:solidFill>
                          <a:latin typeface="+mn-lt"/>
                        </a:rPr>
                        <a:t>2</a:t>
                      </a:r>
                      <a:endParaRPr lang="de-DE" sz="1400" b="1" dirty="0">
                        <a:solidFill>
                          <a:schemeClr val="accent2">
                            <a:lumMod val="75000"/>
                          </a:schemeClr>
                        </a:solidFill>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chemeClr val="accent2">
                              <a:lumMod val="75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990125880"/>
                  </a:ext>
                </a:extLst>
              </a:tr>
              <a:tr h="335280">
                <a:tc>
                  <a:txBody>
                    <a:bodyPr/>
                    <a:lstStyle/>
                    <a:p>
                      <a:r>
                        <a:rPr lang="de-DE" sz="1400" b="1" kern="1200" dirty="0">
                          <a:solidFill>
                            <a:schemeClr val="accent2">
                              <a:lumMod val="75000"/>
                            </a:schemeClr>
                          </a:solidFill>
                          <a:latin typeface="+mn-lt"/>
                        </a:rPr>
                        <a:t>Vokalensemble</a:t>
                      </a:r>
                      <a:endParaRPr lang="de-DE" sz="1400" b="1" kern="1200" dirty="0">
                        <a:solidFill>
                          <a:schemeClr val="accent2">
                            <a:lumMod val="75000"/>
                          </a:schemeClr>
                        </a:solidFill>
                        <a:latin typeface="+mn-lt"/>
                        <a:ea typeface="+mn-ea"/>
                        <a:cs typeface="Arial" panose="020B0604020202020204" pitchFamily="34" charset="0"/>
                      </a:endParaRPr>
                    </a:p>
                  </a:txBody>
                  <a:tcPr/>
                </a:tc>
                <a:tc>
                  <a:txBody>
                    <a:bodyPr/>
                    <a:lstStyle/>
                    <a:p>
                      <a:pPr algn="ctr"/>
                      <a:r>
                        <a:rPr lang="de-DE" sz="1400" b="1" kern="1200" dirty="0">
                          <a:solidFill>
                            <a:schemeClr val="accent2">
                              <a:lumMod val="75000"/>
                            </a:schemeClr>
                          </a:solidFill>
                          <a:latin typeface="+mn-lt"/>
                          <a:ea typeface="+mn-ea"/>
                          <a:cs typeface="Arial" panose="020B0604020202020204" pitchFamily="34" charset="0"/>
                        </a:rPr>
                        <a:t>2</a:t>
                      </a:r>
                    </a:p>
                  </a:txBody>
                  <a:tcPr/>
                </a:tc>
                <a:tc>
                  <a:txBody>
                    <a:bodyPr/>
                    <a:lstStyle/>
                    <a:p>
                      <a:pPr algn="ctr"/>
                      <a:r>
                        <a:rPr lang="de-DE" sz="1400" b="1" kern="1200" dirty="0">
                          <a:solidFill>
                            <a:schemeClr val="accent2">
                              <a:lumMod val="75000"/>
                            </a:schemeClr>
                          </a:solidFill>
                          <a:latin typeface="+mn-lt"/>
                          <a:ea typeface="+mn-ea"/>
                          <a:cs typeface="Arial" panose="020B0604020202020204" pitchFamily="34" charset="0"/>
                        </a:rPr>
                        <a:t>2</a:t>
                      </a:r>
                    </a:p>
                  </a:txBody>
                  <a:tcPr/>
                </a:tc>
                <a:tc>
                  <a:txBody>
                    <a:bodyPr/>
                    <a:lstStyle/>
                    <a:p>
                      <a:pPr algn="ctr"/>
                      <a:r>
                        <a:rPr lang="de-DE" sz="1400" b="1" dirty="0">
                          <a:solidFill>
                            <a:schemeClr val="accent2">
                              <a:lumMod val="75000"/>
                            </a:schemeClr>
                          </a:solidFill>
                          <a:latin typeface="+mn-lt"/>
                        </a:rPr>
                        <a:t>2</a:t>
                      </a:r>
                    </a:p>
                  </a:txBody>
                  <a:tcPr/>
                </a:tc>
                <a:tc>
                  <a:txBody>
                    <a:bodyPr/>
                    <a:lstStyle/>
                    <a:p>
                      <a:pPr algn="ctr"/>
                      <a:r>
                        <a:rPr lang="de-DE" sz="1400" b="1" dirty="0">
                          <a:solidFill>
                            <a:schemeClr val="accent2">
                              <a:lumMod val="75000"/>
                            </a:schemeClr>
                          </a:solidFill>
                          <a:latin typeface="+mn-lt"/>
                        </a:rPr>
                        <a:t>2</a:t>
                      </a:r>
                    </a:p>
                  </a:txBody>
                  <a:tcPr/>
                </a:tc>
                <a:extLst>
                  <a:ext uri="{0D108BD9-81ED-4DB2-BD59-A6C34878D82A}">
                    <a16:rowId xmlns:a16="http://schemas.microsoft.com/office/drawing/2014/main" val="3744925046"/>
                  </a:ext>
                </a:extLst>
              </a:tr>
              <a:tr h="335280">
                <a:tc>
                  <a:txBody>
                    <a:bodyPr/>
                    <a:lstStyle/>
                    <a:p>
                      <a:r>
                        <a:rPr lang="de-DE" sz="1400" dirty="0"/>
                        <a:t>Summe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35</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33</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31</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271794"/>
                  </a:ext>
                </a:extLst>
              </a:tr>
            </a:tbl>
          </a:graphicData>
        </a:graphic>
      </p:graphicFrame>
      <p:sp>
        <p:nvSpPr>
          <p:cNvPr id="13" name="Textfeld 12">
            <a:extLst>
              <a:ext uri="{FF2B5EF4-FFF2-40B4-BE49-F238E27FC236}">
                <a16:creationId xmlns:a16="http://schemas.microsoft.com/office/drawing/2014/main" id="{5BA87604-5981-432B-960C-C1838C9D0ED7}"/>
              </a:ext>
            </a:extLst>
          </p:cNvPr>
          <p:cNvSpPr txBox="1"/>
          <p:nvPr/>
        </p:nvSpPr>
        <p:spPr>
          <a:xfrm>
            <a:off x="2978802" y="426368"/>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i="1" dirty="0">
                <a:cs typeface="Arial" panose="020B0604020202020204" pitchFamily="34" charset="0"/>
              </a:rPr>
              <a:t>musischen </a:t>
            </a:r>
            <a:r>
              <a:rPr lang="de-DE" sz="1400" dirty="0">
                <a:cs typeface="Arial" panose="020B0604020202020204" pitchFamily="34" charset="0"/>
              </a:rPr>
              <a:t>Bereich</a:t>
            </a:r>
          </a:p>
        </p:txBody>
      </p:sp>
      <p:sp>
        <p:nvSpPr>
          <p:cNvPr id="14" name="Ellipse 13">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6" name="Ellipse 15">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0" name="Rechteck 9"/>
          <p:cNvSpPr/>
          <p:nvPr/>
        </p:nvSpPr>
        <p:spPr>
          <a:xfrm>
            <a:off x="498088" y="5583044"/>
            <a:ext cx="8341116" cy="33453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dirty="0">
                <a:solidFill>
                  <a:schemeClr val="accent2"/>
                </a:solidFill>
              </a:rPr>
              <a:t>freiwillige Belegung</a:t>
            </a:r>
          </a:p>
        </p:txBody>
      </p:sp>
    </p:spTree>
    <p:extLst>
      <p:ext uri="{BB962C8B-B14F-4D97-AF65-F5344CB8AC3E}">
        <p14:creationId xmlns:p14="http://schemas.microsoft.com/office/powerpoint/2010/main" val="4203789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b="1" dirty="0" err="1">
                <a:solidFill>
                  <a:srgbClr val="0070C0"/>
                </a:solidFill>
                <a:latin typeface="+mn-lt"/>
                <a:cs typeface="Arial" panose="020B0604020202020204" pitchFamily="34" charset="0"/>
              </a:rPr>
              <a:t>Informations</a:t>
            </a:r>
            <a:r>
              <a:rPr lang="en-GB" altLang="de-DE" sz="2000" b="1" dirty="0">
                <a:solidFill>
                  <a:srgbClr val="0070C0"/>
                </a:solidFill>
                <a:latin typeface="+mn-lt"/>
                <a:cs typeface="Arial" panose="020B0604020202020204" pitchFamily="34" charset="0"/>
              </a:rPr>
              <a:t>- und </a:t>
            </a:r>
            <a:r>
              <a:rPr lang="en-GB" altLang="de-DE" sz="2000" b="1" dirty="0" err="1">
                <a:solidFill>
                  <a:srgbClr val="0070C0"/>
                </a:solidFill>
                <a:latin typeface="+mn-lt"/>
                <a:cs typeface="Arial" panose="020B0604020202020204" pitchFamily="34" charset="0"/>
              </a:rPr>
              <a:t>Wahlverfahren</a:t>
            </a:r>
            <a:endParaRPr lang="en-GB" altLang="de-DE" sz="2000" b="1" dirty="0">
              <a:solidFill>
                <a:srgbClr val="0070C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Leistungsnachweise</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Einbringungsregeln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697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Informations</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Wahlverfahren</a:t>
            </a:r>
            <a:endParaRPr lang="en-GB" altLang="de-DE" b="1" dirty="0">
              <a:solidFill>
                <a:srgbClr val="355D90"/>
              </a:solidFill>
              <a:latin typeface="+mn-lt"/>
              <a:cs typeface="Arial" panose="020B0604020202020204" pitchFamily="34" charset="0"/>
            </a:endParaRPr>
          </a:p>
        </p:txBody>
      </p:sp>
      <p:sp>
        <p:nvSpPr>
          <p:cNvPr id="16" name="Text Box 2">
            <a:extLst>
              <a:ext uri="{FF2B5EF4-FFF2-40B4-BE49-F238E27FC236}">
                <a16:creationId xmlns:a16="http://schemas.microsoft.com/office/drawing/2014/main" id="{3EC1A6D9-5AD3-40FD-A31B-8D16A05099A9}"/>
              </a:ext>
            </a:extLst>
          </p:cNvPr>
          <p:cNvSpPr txBox="1">
            <a:spLocks noChangeArrowheads="1"/>
          </p:cNvSpPr>
          <p:nvPr/>
        </p:nvSpPr>
        <p:spPr bwMode="auto">
          <a:xfrm>
            <a:off x="216329" y="1218233"/>
            <a:ext cx="8711341" cy="48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spcAft>
                <a:spcPts val="1000"/>
              </a:spcAft>
            </a:pPr>
            <a:r>
              <a:rPr lang="en-GB" altLang="de-DE" sz="2800" b="1" dirty="0" err="1">
                <a:solidFill>
                  <a:srgbClr val="000000"/>
                </a:solidFill>
                <a:latin typeface="+mn-lt"/>
                <a:cs typeface="Arial" panose="020B0604020202020204" pitchFamily="34" charset="0"/>
              </a:rPr>
              <a:t>Zeitplan</a:t>
            </a:r>
            <a:endParaRPr lang="en-GB" altLang="de-DE" sz="2800" b="1" dirty="0">
              <a:solidFill>
                <a:srgbClr val="000000"/>
              </a:solidFill>
              <a:latin typeface="+mn-lt"/>
              <a:cs typeface="Arial" panose="020B0604020202020204" pitchFamily="34" charset="0"/>
            </a:endParaRPr>
          </a:p>
          <a:p>
            <a:pPr marL="342900" indent="-342900" eaLnBrk="1" hangingPunct="1">
              <a:lnSpc>
                <a:spcPct val="100000"/>
              </a:lnSpc>
              <a:spcAft>
                <a:spcPts val="1000"/>
              </a:spcAft>
              <a:buFont typeface="Arial" panose="020B0604020202020204" pitchFamily="34" charset="0"/>
              <a:buChar char="•"/>
            </a:pPr>
            <a:r>
              <a:rPr lang="en-GB" altLang="de-DE" sz="2000" dirty="0">
                <a:solidFill>
                  <a:schemeClr val="tx1"/>
                </a:solidFill>
                <a:latin typeface="+mn-lt"/>
                <a:cs typeface="Arial" panose="020B0604020202020204" pitchFamily="34" charset="0"/>
              </a:rPr>
              <a:t>10.11.2025: </a:t>
            </a:r>
            <a:r>
              <a:rPr lang="en-GB" altLang="de-DE" sz="2000" dirty="0" err="1">
                <a:solidFill>
                  <a:schemeClr val="tx1"/>
                </a:solidFill>
                <a:latin typeface="+mn-lt"/>
                <a:cs typeface="Arial" panose="020B0604020202020204" pitchFamily="34" charset="0"/>
              </a:rPr>
              <a:t>Informationsabend</a:t>
            </a:r>
            <a:r>
              <a:rPr lang="en-GB" altLang="de-DE" sz="2000" dirty="0">
                <a:solidFill>
                  <a:schemeClr val="tx1"/>
                </a:solidFill>
                <a:latin typeface="+mn-lt"/>
                <a:cs typeface="Arial" panose="020B0604020202020204" pitchFamily="34" charset="0"/>
              </a:rPr>
              <a:t> für die </a:t>
            </a:r>
            <a:r>
              <a:rPr lang="en-GB" altLang="de-DE" sz="2000" dirty="0" err="1">
                <a:solidFill>
                  <a:schemeClr val="tx1"/>
                </a:solidFill>
                <a:latin typeface="+mn-lt"/>
                <a:cs typeface="Arial" panose="020B0604020202020204" pitchFamily="34" charset="0"/>
              </a:rPr>
              <a:t>Erziehungsberechtigten</a:t>
            </a:r>
            <a:r>
              <a:rPr lang="en-GB" altLang="de-DE" sz="2000" dirty="0">
                <a:solidFill>
                  <a:schemeClr val="tx1"/>
                </a:solidFill>
                <a:latin typeface="+mn-lt"/>
                <a:cs typeface="Arial" panose="020B0604020202020204" pitchFamily="34" charset="0"/>
              </a:rPr>
              <a:t> und </a:t>
            </a:r>
            <a:r>
              <a:rPr lang="en-GB" altLang="de-DE" sz="2000" dirty="0" err="1">
                <a:solidFill>
                  <a:schemeClr val="tx1"/>
                </a:solidFill>
                <a:latin typeface="+mn-lt"/>
                <a:cs typeface="Arial" panose="020B0604020202020204" pitchFamily="34" charset="0"/>
              </a:rPr>
              <a:t>Schülerinnen</a:t>
            </a:r>
            <a:endParaRPr lang="en-GB" altLang="de-DE" sz="2000" dirty="0">
              <a:solidFill>
                <a:schemeClr val="tx1"/>
              </a:solidFill>
              <a:latin typeface="+mn-lt"/>
              <a:cs typeface="Arial" panose="020B0604020202020204" pitchFamily="34" charset="0"/>
            </a:endParaRPr>
          </a:p>
          <a:p>
            <a:pPr marL="342900" indent="-342900" eaLnBrk="1" hangingPunct="1">
              <a:lnSpc>
                <a:spcPct val="100000"/>
              </a:lnSpc>
              <a:spcAft>
                <a:spcPts val="1000"/>
              </a:spcAft>
              <a:buFont typeface="Arial" panose="020B0604020202020204" pitchFamily="34" charset="0"/>
              <a:buChar char="•"/>
            </a:pPr>
            <a:r>
              <a:rPr lang="en-GB" altLang="de-DE" sz="2000" dirty="0">
                <a:solidFill>
                  <a:schemeClr val="tx1"/>
                </a:solidFill>
                <a:latin typeface="+mn-lt"/>
                <a:cs typeface="Arial" panose="020B0604020202020204" pitchFamily="34" charset="0"/>
              </a:rPr>
              <a:t>12.11.2025: 7. Std. </a:t>
            </a:r>
            <a:r>
              <a:rPr lang="en-GB" altLang="de-DE" sz="2000" dirty="0" err="1">
                <a:solidFill>
                  <a:schemeClr val="tx1"/>
                </a:solidFill>
                <a:latin typeface="+mn-lt"/>
                <a:cs typeface="Arial" panose="020B0604020202020204" pitchFamily="34" charset="0"/>
              </a:rPr>
              <a:t>Informationen</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zum</a:t>
            </a:r>
            <a:r>
              <a:rPr lang="en-GB" altLang="de-DE" sz="2000" dirty="0">
                <a:solidFill>
                  <a:schemeClr val="tx1"/>
                </a:solidFill>
                <a:latin typeface="+mn-lt"/>
                <a:cs typeface="Arial" panose="020B0604020202020204" pitchFamily="34" charset="0"/>
              </a:rPr>
              <a:t> W-</a:t>
            </a:r>
            <a:r>
              <a:rPr lang="en-GB" altLang="de-DE" sz="2000" dirty="0" err="1">
                <a:solidFill>
                  <a:schemeClr val="tx1"/>
                </a:solidFill>
                <a:latin typeface="+mn-lt"/>
                <a:cs typeface="Arial" panose="020B0604020202020204" pitchFamily="34" charset="0"/>
              </a:rPr>
              <a:t>Seminarangebot</a:t>
            </a:r>
            <a:r>
              <a:rPr lang="en-GB" altLang="de-DE" sz="2000" dirty="0">
                <a:solidFill>
                  <a:schemeClr val="tx1"/>
                </a:solidFill>
                <a:latin typeface="+mn-lt"/>
                <a:cs typeface="Arial" panose="020B0604020202020204" pitchFamily="34" charset="0"/>
              </a:rPr>
              <a:t> in der AULA</a:t>
            </a:r>
          </a:p>
          <a:p>
            <a:pPr marL="342900" indent="-342900" eaLnBrk="1" hangingPunct="1">
              <a:lnSpc>
                <a:spcPct val="100000"/>
              </a:lnSpc>
              <a:spcAft>
                <a:spcPts val="1000"/>
              </a:spcAft>
              <a:buFont typeface="Arial" panose="020B0604020202020204" pitchFamily="34" charset="0"/>
              <a:buChar char="•"/>
            </a:pPr>
            <a:r>
              <a:rPr lang="en-GB" altLang="de-DE" sz="2000" dirty="0">
                <a:solidFill>
                  <a:schemeClr val="tx1"/>
                </a:solidFill>
                <a:latin typeface="+mn-lt"/>
                <a:cs typeface="Arial" panose="020B0604020202020204" pitchFamily="34" charset="0"/>
              </a:rPr>
              <a:t>26.11.2025: 7./8. Std </a:t>
            </a:r>
            <a:r>
              <a:rPr lang="en-GB" altLang="de-DE" sz="2000" dirty="0" err="1">
                <a:solidFill>
                  <a:schemeClr val="tx1"/>
                </a:solidFill>
                <a:latin typeface="+mn-lt"/>
                <a:cs typeface="Arial" panose="020B0604020202020204" pitchFamily="34" charset="0"/>
              </a:rPr>
              <a:t>Vorstellung</a:t>
            </a:r>
            <a:r>
              <a:rPr lang="en-GB" altLang="de-DE" sz="2000" dirty="0">
                <a:solidFill>
                  <a:schemeClr val="tx1"/>
                </a:solidFill>
                <a:latin typeface="+mn-lt"/>
                <a:cs typeface="Arial" panose="020B0604020202020204" pitchFamily="34" charset="0"/>
              </a:rPr>
              <a:t> der </a:t>
            </a:r>
            <a:r>
              <a:rPr lang="en-GB" altLang="de-DE" sz="2000" dirty="0" err="1">
                <a:solidFill>
                  <a:schemeClr val="tx1"/>
                </a:solidFill>
                <a:latin typeface="+mn-lt"/>
                <a:cs typeface="Arial" panose="020B0604020202020204" pitchFamily="34" charset="0"/>
              </a:rPr>
              <a:t>Leistungsfächer</a:t>
            </a:r>
            <a:r>
              <a:rPr lang="en-GB" altLang="de-DE" sz="2000" dirty="0">
                <a:solidFill>
                  <a:schemeClr val="tx1"/>
                </a:solidFill>
                <a:latin typeface="+mn-lt"/>
                <a:cs typeface="Arial" panose="020B0604020202020204" pitchFamily="34" charset="0"/>
              </a:rPr>
              <a:t> in der AULA</a:t>
            </a:r>
          </a:p>
          <a:p>
            <a:pPr marL="342900" indent="-342900" eaLnBrk="1" hangingPunct="1">
              <a:lnSpc>
                <a:spcPct val="100000"/>
              </a:lnSpc>
              <a:spcAft>
                <a:spcPts val="1000"/>
              </a:spcAft>
              <a:buFont typeface="Arial" panose="020B0604020202020204" pitchFamily="34" charset="0"/>
              <a:buChar char="•"/>
            </a:pPr>
            <a:r>
              <a:rPr lang="en-GB" altLang="de-DE" sz="2000" b="1" dirty="0">
                <a:solidFill>
                  <a:schemeClr val="tx1"/>
                </a:solidFill>
                <a:latin typeface="+mn-lt"/>
                <a:cs typeface="Arial" panose="020B0604020202020204" pitchFamily="34" charset="0"/>
              </a:rPr>
              <a:t>Bis Mi 15.12.2025</a:t>
            </a:r>
            <a:r>
              <a:rPr lang="en-GB" altLang="de-DE" sz="2000" dirty="0">
                <a:solidFill>
                  <a:schemeClr val="tx1"/>
                </a:solidFill>
                <a:latin typeface="+mn-lt"/>
                <a:cs typeface="Arial" panose="020B0604020202020204" pitchFamily="34" charset="0"/>
              </a:rPr>
              <a:t>: Wahl der </a:t>
            </a:r>
            <a:r>
              <a:rPr lang="en-GB" altLang="de-DE" sz="2000" dirty="0" err="1">
                <a:solidFill>
                  <a:schemeClr val="tx1"/>
                </a:solidFill>
                <a:latin typeface="+mn-lt"/>
                <a:cs typeface="Arial" panose="020B0604020202020204" pitchFamily="34" charset="0"/>
              </a:rPr>
              <a:t>Leistungsfächer</a:t>
            </a:r>
            <a:r>
              <a:rPr lang="en-GB" altLang="de-DE" sz="2000" dirty="0">
                <a:solidFill>
                  <a:schemeClr val="tx1"/>
                </a:solidFill>
                <a:latin typeface="+mn-lt"/>
                <a:cs typeface="Arial" panose="020B0604020202020204" pitchFamily="34" charset="0"/>
              </a:rPr>
              <a:t> und  der W-</a:t>
            </a:r>
            <a:r>
              <a:rPr lang="en-GB" altLang="de-DE" sz="2000" dirty="0" err="1">
                <a:solidFill>
                  <a:schemeClr val="tx1"/>
                </a:solidFill>
                <a:latin typeface="+mn-lt"/>
                <a:cs typeface="Arial" panose="020B0604020202020204" pitchFamily="34" charset="0"/>
              </a:rPr>
              <a:t>Seminare</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mit</a:t>
            </a:r>
            <a:r>
              <a:rPr lang="en-GB" altLang="de-DE" sz="2000" dirty="0">
                <a:solidFill>
                  <a:schemeClr val="tx1"/>
                </a:solidFill>
                <a:latin typeface="+mn-lt"/>
                <a:cs typeface="Arial" panose="020B0604020202020204" pitchFamily="34" charset="0"/>
              </a:rPr>
              <a:t> 3 </a:t>
            </a:r>
            <a:r>
              <a:rPr lang="en-GB" altLang="de-DE" sz="2000" dirty="0" err="1">
                <a:solidFill>
                  <a:schemeClr val="tx1"/>
                </a:solidFill>
                <a:latin typeface="+mn-lt"/>
                <a:cs typeface="Arial" panose="020B0604020202020204" pitchFamily="34" charset="0"/>
              </a:rPr>
              <a:t>Prioritäten</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über</a:t>
            </a:r>
            <a:r>
              <a:rPr lang="en-GB" altLang="de-DE" sz="2000" dirty="0">
                <a:solidFill>
                  <a:schemeClr val="tx1"/>
                </a:solidFill>
                <a:latin typeface="+mn-lt"/>
                <a:cs typeface="Arial" panose="020B0604020202020204" pitchFamily="34" charset="0"/>
              </a:rPr>
              <a:t> das </a:t>
            </a:r>
            <a:r>
              <a:rPr lang="en-GB" altLang="de-DE" sz="2000" dirty="0" err="1">
                <a:solidFill>
                  <a:schemeClr val="tx1"/>
                </a:solidFill>
                <a:latin typeface="+mn-lt"/>
                <a:cs typeface="Arial" panose="020B0604020202020204" pitchFamily="34" charset="0"/>
              </a:rPr>
              <a:t>Elternportal</a:t>
            </a:r>
            <a:r>
              <a:rPr lang="en-GB" altLang="de-DE" sz="2000" dirty="0">
                <a:solidFill>
                  <a:schemeClr val="tx1"/>
                </a:solidFill>
                <a:latin typeface="+mn-lt"/>
                <a:cs typeface="Arial" panose="020B0604020202020204" pitchFamily="34" charset="0"/>
              </a:rPr>
              <a:t>/ Mail (</a:t>
            </a:r>
            <a:r>
              <a:rPr lang="en-GB" altLang="de-DE" sz="2000" dirty="0" err="1">
                <a:solidFill>
                  <a:schemeClr val="tx1"/>
                </a:solidFill>
                <a:latin typeface="+mn-lt"/>
                <a:cs typeface="Arial" panose="020B0604020202020204" pitchFamily="34" charset="0"/>
              </a:rPr>
              <a:t>Schülerinnen</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ganzjährig</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im</a:t>
            </a:r>
            <a:r>
              <a:rPr lang="en-GB" altLang="de-DE" sz="2000" dirty="0">
                <a:solidFill>
                  <a:schemeClr val="tx1"/>
                </a:solidFill>
                <a:latin typeface="+mn-lt"/>
                <a:cs typeface="Arial" panose="020B0604020202020204" pitchFamily="34" charset="0"/>
              </a:rPr>
              <a:t> Ausland); </a:t>
            </a:r>
            <a:r>
              <a:rPr lang="en-GB" altLang="de-DE" sz="2000" b="1" dirty="0" err="1">
                <a:solidFill>
                  <a:srgbClr val="FF0000"/>
                </a:solidFill>
                <a:latin typeface="+mn-lt"/>
                <a:cs typeface="Arial" panose="020B0604020202020204" pitchFamily="34" charset="0"/>
              </a:rPr>
              <a:t>Verbindliche</a:t>
            </a:r>
            <a:r>
              <a:rPr lang="en-GB" altLang="de-DE" sz="2000" b="1" dirty="0">
                <a:solidFill>
                  <a:srgbClr val="FF0000"/>
                </a:solidFill>
                <a:latin typeface="+mn-lt"/>
                <a:cs typeface="Arial" panose="020B0604020202020204" pitchFamily="34" charset="0"/>
              </a:rPr>
              <a:t> Wahl</a:t>
            </a:r>
          </a:p>
          <a:p>
            <a:pPr marL="342900" indent="-342900" eaLnBrk="1" hangingPunct="1">
              <a:lnSpc>
                <a:spcPct val="100000"/>
              </a:lnSpc>
              <a:spcAft>
                <a:spcPts val="1000"/>
              </a:spcAft>
              <a:buFont typeface="Arial" panose="020B0604020202020204" pitchFamily="34" charset="0"/>
              <a:buChar char="•"/>
            </a:pPr>
            <a:r>
              <a:rPr lang="en-GB" altLang="de-DE" sz="2000" dirty="0">
                <a:solidFill>
                  <a:schemeClr val="tx1"/>
                </a:solidFill>
                <a:latin typeface="+mn-lt"/>
                <a:cs typeface="Arial" panose="020B0604020202020204" pitchFamily="34" charset="0"/>
              </a:rPr>
              <a:t>Bis 23.01.2026: Auswertung, </a:t>
            </a:r>
            <a:r>
              <a:rPr lang="en-GB" altLang="de-DE" sz="2000" dirty="0" err="1">
                <a:solidFill>
                  <a:schemeClr val="tx1"/>
                </a:solidFill>
                <a:latin typeface="+mn-lt"/>
                <a:cs typeface="Arial" panose="020B0604020202020204" pitchFamily="34" charset="0"/>
              </a:rPr>
              <a:t>ggf</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Umwahl</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wenn</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keines</a:t>
            </a:r>
            <a:r>
              <a:rPr lang="en-GB" altLang="de-DE" sz="2000" dirty="0">
                <a:solidFill>
                  <a:schemeClr val="tx1"/>
                </a:solidFill>
                <a:latin typeface="+mn-lt"/>
                <a:cs typeface="Arial" panose="020B0604020202020204" pitchFamily="34" charset="0"/>
              </a:rPr>
              <a:t> der 3 </a:t>
            </a:r>
            <a:r>
              <a:rPr lang="en-GB" altLang="de-DE" sz="2000" dirty="0" err="1">
                <a:solidFill>
                  <a:schemeClr val="tx1"/>
                </a:solidFill>
                <a:latin typeface="+mn-lt"/>
                <a:cs typeface="Arial" panose="020B0604020202020204" pitchFamily="34" charset="0"/>
              </a:rPr>
              <a:t>Fächer</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zustande</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kommt</a:t>
            </a:r>
            <a:r>
              <a:rPr lang="en-GB" altLang="de-DE" sz="2000" dirty="0">
                <a:solidFill>
                  <a:schemeClr val="tx1"/>
                </a:solidFill>
                <a:latin typeface="+mn-lt"/>
                <a:cs typeface="Arial" panose="020B0604020202020204" pitchFamily="34" charset="0"/>
              </a:rPr>
              <a:t>)</a:t>
            </a:r>
          </a:p>
          <a:p>
            <a:pPr marL="342900" indent="-342900" eaLnBrk="1" hangingPunct="1">
              <a:spcAft>
                <a:spcPts val="1000"/>
              </a:spcAft>
              <a:buFont typeface="Arial" panose="020B0604020202020204" pitchFamily="34" charset="0"/>
              <a:buChar char="•"/>
            </a:pPr>
            <a:r>
              <a:rPr lang="en-GB" altLang="de-DE" sz="2000" dirty="0">
                <a:solidFill>
                  <a:schemeClr val="tx1"/>
                </a:solidFill>
                <a:latin typeface="+mn-lt"/>
                <a:cs typeface="Arial" panose="020B0604020202020204" pitchFamily="34" charset="0"/>
              </a:rPr>
              <a:t>25.02.2026: </a:t>
            </a:r>
            <a:r>
              <a:rPr lang="en-GB" altLang="de-DE" sz="2000" dirty="0" err="1">
                <a:solidFill>
                  <a:schemeClr val="tx1"/>
                </a:solidFill>
                <a:latin typeface="+mn-lt"/>
                <a:cs typeface="Arial" panose="020B0604020202020204" pitchFamily="34" charset="0"/>
              </a:rPr>
              <a:t>Einführungsveranstaltung</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zum</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Wahlverfahren</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mit</a:t>
            </a:r>
            <a:r>
              <a:rPr lang="en-GB" altLang="de-DE" sz="2000" dirty="0">
                <a:solidFill>
                  <a:schemeClr val="tx1"/>
                </a:solidFill>
                <a:latin typeface="+mn-lt"/>
                <a:cs typeface="Arial" panose="020B0604020202020204" pitchFamily="34" charset="0"/>
              </a:rPr>
              <a:t> FEO 7.Std AULA</a:t>
            </a:r>
          </a:p>
          <a:p>
            <a:pPr marL="342900" indent="-342900" eaLnBrk="1" hangingPunct="1">
              <a:lnSpc>
                <a:spcPct val="100000"/>
              </a:lnSpc>
              <a:spcAft>
                <a:spcPts val="1000"/>
              </a:spcAft>
              <a:buFont typeface="Arial" panose="020B0604020202020204" pitchFamily="34" charset="0"/>
              <a:buChar char="•"/>
            </a:pPr>
            <a:r>
              <a:rPr lang="en-GB" altLang="de-DE" sz="2000" b="1" dirty="0">
                <a:solidFill>
                  <a:schemeClr val="tx1"/>
                </a:solidFill>
                <a:latin typeface="+mn-lt"/>
                <a:cs typeface="Arial" panose="020B0604020202020204" pitchFamily="34" charset="0"/>
              </a:rPr>
              <a:t>Bis 25.03.2026</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Fächerwahl</a:t>
            </a:r>
            <a:r>
              <a:rPr lang="en-GB" altLang="de-DE" sz="2000" dirty="0">
                <a:solidFill>
                  <a:schemeClr val="tx1"/>
                </a:solidFill>
                <a:latin typeface="+mn-lt"/>
                <a:cs typeface="Arial" panose="020B0604020202020204" pitchFamily="34" charset="0"/>
              </a:rPr>
              <a:t>, Auswertung, </a:t>
            </a:r>
            <a:r>
              <a:rPr lang="en-GB" altLang="de-DE" sz="2000" dirty="0" err="1">
                <a:solidFill>
                  <a:schemeClr val="tx1"/>
                </a:solidFill>
                <a:latin typeface="+mn-lt"/>
                <a:cs typeface="Arial" panose="020B0604020202020204" pitchFamily="34" charset="0"/>
              </a:rPr>
              <a:t>ggf</a:t>
            </a:r>
            <a:r>
              <a:rPr lang="en-GB" altLang="de-DE" sz="2000" dirty="0">
                <a:solidFill>
                  <a:schemeClr val="tx1"/>
                </a:solidFill>
                <a:latin typeface="+mn-lt"/>
                <a:cs typeface="Arial" panose="020B0604020202020204" pitchFamily="34" charset="0"/>
              </a:rPr>
              <a:t>. </a:t>
            </a:r>
            <a:r>
              <a:rPr lang="en-GB" altLang="de-DE" sz="2000" dirty="0" err="1">
                <a:solidFill>
                  <a:schemeClr val="tx1"/>
                </a:solidFill>
                <a:latin typeface="+mn-lt"/>
                <a:cs typeface="Arial" panose="020B0604020202020204" pitchFamily="34" charset="0"/>
              </a:rPr>
              <a:t>Umwahl</a:t>
            </a:r>
            <a:r>
              <a:rPr lang="en-GB" altLang="de-DE" sz="2000" dirty="0">
                <a:solidFill>
                  <a:schemeClr val="tx1"/>
                </a:solidFill>
                <a:latin typeface="+mn-lt"/>
                <a:cs typeface="Arial" panose="020B0604020202020204" pitchFamily="34" charset="0"/>
              </a:rPr>
              <a:t>; </a:t>
            </a:r>
            <a:r>
              <a:rPr lang="en-GB" altLang="de-DE" sz="2000" b="1" dirty="0" err="1">
                <a:solidFill>
                  <a:srgbClr val="FF0000"/>
                </a:solidFill>
                <a:latin typeface="+mn-lt"/>
                <a:cs typeface="Arial" panose="020B0604020202020204" pitchFamily="34" charset="0"/>
              </a:rPr>
              <a:t>Verbindliche</a:t>
            </a:r>
            <a:r>
              <a:rPr lang="en-GB" altLang="de-DE" sz="2000" b="1" dirty="0">
                <a:solidFill>
                  <a:srgbClr val="FF0000"/>
                </a:solidFill>
                <a:latin typeface="+mn-lt"/>
                <a:cs typeface="Arial" panose="020B0604020202020204" pitchFamily="34" charset="0"/>
              </a:rPr>
              <a:t> Wahl</a:t>
            </a:r>
          </a:p>
        </p:txBody>
      </p:sp>
    </p:spTree>
    <p:extLst>
      <p:ext uri="{BB962C8B-B14F-4D97-AF65-F5344CB8AC3E}">
        <p14:creationId xmlns:p14="http://schemas.microsoft.com/office/powerpoint/2010/main" val="26375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EF959A2-F25B-8F07-4EAD-A5CE8500AA86}"/>
              </a:ext>
            </a:extLst>
          </p:cNvPr>
          <p:cNvPicPr>
            <a:picLocks noChangeAspect="1"/>
          </p:cNvPicPr>
          <p:nvPr/>
        </p:nvPicPr>
        <p:blipFill>
          <a:blip r:embed="rId2"/>
          <a:stretch>
            <a:fillRect/>
          </a:stretch>
        </p:blipFill>
        <p:spPr>
          <a:xfrm>
            <a:off x="511062" y="975570"/>
            <a:ext cx="8121876" cy="4060938"/>
          </a:xfrm>
          <a:prstGeom prst="rect">
            <a:avLst/>
          </a:prstGeom>
        </p:spPr>
      </p:pic>
      <p:sp>
        <p:nvSpPr>
          <p:cNvPr id="3" name="Ellipse 2">
            <a:extLst>
              <a:ext uri="{FF2B5EF4-FFF2-40B4-BE49-F238E27FC236}">
                <a16:creationId xmlns:a16="http://schemas.microsoft.com/office/drawing/2014/main" id="{041EE2DE-A897-50C0-EFA4-BEB48D444204}"/>
              </a:ext>
            </a:extLst>
          </p:cNvPr>
          <p:cNvSpPr/>
          <p:nvPr/>
        </p:nvSpPr>
        <p:spPr>
          <a:xfrm>
            <a:off x="1177447" y="3306871"/>
            <a:ext cx="3858016" cy="58872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5936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b="1" dirty="0">
                <a:solidFill>
                  <a:schemeClr val="accent1">
                    <a:lumMod val="75000"/>
                  </a:schemeClr>
                </a:solidFill>
                <a:latin typeface="+mn-lt"/>
                <a:cs typeface="Arial" panose="020B0604020202020204" pitchFamily="34" charset="0"/>
              </a:rPr>
              <a:t>Die </a:t>
            </a:r>
            <a:r>
              <a:rPr lang="en-GB" altLang="de-DE" sz="2000" b="1" dirty="0" err="1">
                <a:solidFill>
                  <a:schemeClr val="accent1">
                    <a:lumMod val="75000"/>
                  </a:schemeClr>
                </a:solidFill>
                <a:latin typeface="+mn-lt"/>
                <a:cs typeface="Arial" panose="020B0604020202020204" pitchFamily="34" charset="0"/>
              </a:rPr>
              <a:t>Profil</a:t>
            </a:r>
            <a:r>
              <a:rPr lang="en-GB" altLang="de-DE" sz="2000" b="1" dirty="0">
                <a:solidFill>
                  <a:schemeClr val="accent1">
                    <a:lumMod val="75000"/>
                  </a:schemeClr>
                </a:solidFill>
                <a:latin typeface="+mn-lt"/>
                <a:cs typeface="Arial" panose="020B0604020202020204" pitchFamily="34" charset="0"/>
              </a:rPr>
              <a:t>- und </a:t>
            </a:r>
            <a:r>
              <a:rPr lang="en-GB" altLang="de-DE" sz="2000" b="1" dirty="0" err="1">
                <a:solidFill>
                  <a:schemeClr val="accent1">
                    <a:lumMod val="75000"/>
                  </a:schemeClr>
                </a:solidFill>
                <a:latin typeface="+mn-lt"/>
                <a:cs typeface="Arial" panose="020B0604020202020204" pitchFamily="34" charset="0"/>
              </a:rPr>
              <a:t>Leistungsstufe</a:t>
            </a:r>
            <a:r>
              <a:rPr lang="en-GB" altLang="de-DE" sz="2000" b="1" dirty="0">
                <a:solidFill>
                  <a:schemeClr val="accent1">
                    <a:lumMod val="75000"/>
                  </a:schemeClr>
                </a:solidFill>
                <a:latin typeface="+mn-lt"/>
                <a:cs typeface="Arial" panose="020B0604020202020204" pitchFamily="34" charset="0"/>
              </a:rPr>
              <a:t> (</a:t>
            </a:r>
            <a:r>
              <a:rPr lang="en-GB" altLang="de-DE" sz="2000" b="1" dirty="0" err="1">
                <a:solidFill>
                  <a:schemeClr val="accent1">
                    <a:lumMod val="75000"/>
                  </a:schemeClr>
                </a:solidFill>
                <a:latin typeface="+mn-lt"/>
                <a:cs typeface="Arial" panose="020B0604020202020204" pitchFamily="34" charset="0"/>
              </a:rPr>
              <a:t>PuLSt</a:t>
            </a:r>
            <a:r>
              <a:rPr lang="en-GB" altLang="de-DE" sz="2000" b="1" dirty="0">
                <a:solidFill>
                  <a:schemeClr val="accent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Leistungsnachweise</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Einbringungsregeln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35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853792D-BA84-34A9-395D-CAF7A4647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7778" y="300624"/>
            <a:ext cx="5909945" cy="6439535"/>
          </a:xfrm>
          <a:prstGeom prst="rect">
            <a:avLst/>
          </a:prstGeom>
          <a:noFill/>
        </p:spPr>
      </p:pic>
      <p:sp>
        <p:nvSpPr>
          <p:cNvPr id="4" name="Rechteck 3">
            <a:extLst>
              <a:ext uri="{FF2B5EF4-FFF2-40B4-BE49-F238E27FC236}">
                <a16:creationId xmlns:a16="http://schemas.microsoft.com/office/drawing/2014/main" id="{D30662BB-8676-C1F6-B00D-A6D1BC3B04A2}"/>
              </a:ext>
            </a:extLst>
          </p:cNvPr>
          <p:cNvSpPr/>
          <p:nvPr/>
        </p:nvSpPr>
        <p:spPr>
          <a:xfrm>
            <a:off x="1315328" y="1494846"/>
            <a:ext cx="1539190" cy="6605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37C4B0C5-FF8C-1E60-C1B4-EAE025B9EB5D}"/>
              </a:ext>
            </a:extLst>
          </p:cNvPr>
          <p:cNvSpPr/>
          <p:nvPr/>
        </p:nvSpPr>
        <p:spPr>
          <a:xfrm>
            <a:off x="1315328" y="5912284"/>
            <a:ext cx="4572000" cy="9457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27922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93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b="1" dirty="0" err="1">
                <a:solidFill>
                  <a:srgbClr val="0070C0"/>
                </a:solidFill>
                <a:latin typeface="+mn-lt"/>
                <a:cs typeface="Arial" panose="020B0604020202020204" pitchFamily="34" charset="0"/>
              </a:rPr>
              <a:t>Abiturfächerwahl</a:t>
            </a:r>
            <a:r>
              <a:rPr lang="en-GB" altLang="de-DE" sz="2000" b="1" dirty="0">
                <a:solidFill>
                  <a:srgbClr val="0070C0"/>
                </a:solidFill>
                <a:latin typeface="+mn-lt"/>
                <a:cs typeface="Arial" panose="020B0604020202020204" pitchFamily="34" charset="0"/>
              </a:rPr>
              <a:t> und </a:t>
            </a:r>
            <a:r>
              <a:rPr lang="en-GB" altLang="de-DE" sz="2000" b="1" dirty="0" err="1">
                <a:solidFill>
                  <a:srgbClr val="0070C0"/>
                </a:solidFill>
                <a:latin typeface="+mn-lt"/>
                <a:cs typeface="Arial" panose="020B0604020202020204" pitchFamily="34" charset="0"/>
              </a:rPr>
              <a:t>Abiturprüfung</a:t>
            </a:r>
            <a:endParaRPr lang="en-GB" altLang="de-DE" sz="2000" b="1" dirty="0">
              <a:solidFill>
                <a:srgbClr val="0070C0"/>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Leistungsnachweise</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Einbringungsregeln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435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Verpflichtende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Abiturprüfungsfächer</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3" y="1672687"/>
            <a:ext cx="8421296" cy="646331"/>
          </a:xfrm>
          <a:prstGeom prst="rect">
            <a:avLst/>
          </a:prstGeom>
        </p:spPr>
        <p:txBody>
          <a:bodyPr wrap="square">
            <a:spAutoFit/>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853184534"/>
              </p:ext>
            </p:extLst>
          </p:nvPr>
        </p:nvGraphicFramePr>
        <p:xfrm>
          <a:off x="442863" y="1753807"/>
          <a:ext cx="8088396" cy="2225040"/>
        </p:xfrm>
        <a:graphic>
          <a:graphicData uri="http://schemas.openxmlformats.org/drawingml/2006/table">
            <a:tbl>
              <a:tblPr firstRow="1" bandRow="1">
                <a:tableStyleId>{3B4B98B0-60AC-42C2-AFA5-B58CD77FA1E5}</a:tableStyleId>
              </a:tblPr>
              <a:tblGrid>
                <a:gridCol w="414976">
                  <a:extLst>
                    <a:ext uri="{9D8B030D-6E8A-4147-A177-3AD203B41FA5}">
                      <a16:colId xmlns:a16="http://schemas.microsoft.com/office/drawing/2014/main" val="116271123"/>
                    </a:ext>
                  </a:extLst>
                </a:gridCol>
                <a:gridCol w="1593130">
                  <a:extLst>
                    <a:ext uri="{9D8B030D-6E8A-4147-A177-3AD203B41FA5}">
                      <a16:colId xmlns:a16="http://schemas.microsoft.com/office/drawing/2014/main" val="1604541811"/>
                    </a:ext>
                  </a:extLst>
                </a:gridCol>
                <a:gridCol w="6080290">
                  <a:extLst>
                    <a:ext uri="{9D8B030D-6E8A-4147-A177-3AD203B41FA5}">
                      <a16:colId xmlns:a16="http://schemas.microsoft.com/office/drawing/2014/main" val="56149891"/>
                    </a:ext>
                  </a:extLst>
                </a:gridCol>
              </a:tblGrid>
              <a:tr h="370840">
                <a:tc>
                  <a:txBody>
                    <a:bodyPr/>
                    <a:lstStyle/>
                    <a:p>
                      <a:endParaRPr lang="de-DE" dirty="0"/>
                    </a:p>
                  </a:txBody>
                  <a:tcPr/>
                </a:tc>
                <a:tc gridSpan="2">
                  <a:txBody>
                    <a:bodyPr/>
                    <a:lstStyle/>
                    <a:p>
                      <a:r>
                        <a:rPr lang="de-DE" dirty="0"/>
                        <a:t>Abiturprüfungsfach</a:t>
                      </a:r>
                    </a:p>
                  </a:txBody>
                  <a:tcPr/>
                </a:tc>
                <a:tc hMerge="1">
                  <a:txBody>
                    <a:bodyPr/>
                    <a:lstStyle/>
                    <a:p>
                      <a:endParaRPr lang="de-DE" dirty="0"/>
                    </a:p>
                  </a:txBody>
                  <a:tcPr/>
                </a:tc>
                <a:extLst>
                  <a:ext uri="{0D108BD9-81ED-4DB2-BD59-A6C34878D82A}">
                    <a16:rowId xmlns:a16="http://schemas.microsoft.com/office/drawing/2014/main" val="3095976382"/>
                  </a:ext>
                </a:extLst>
              </a:tr>
              <a:tr h="370840">
                <a:tc>
                  <a:txBody>
                    <a:bodyPr/>
                    <a:lstStyle/>
                    <a:p>
                      <a:pPr algn="ctr"/>
                      <a:r>
                        <a:rPr lang="de-DE" dirty="0"/>
                        <a:t>1</a:t>
                      </a:r>
                    </a:p>
                  </a:txBody>
                  <a:tcPr>
                    <a:solidFill>
                      <a:schemeClr val="bg1"/>
                    </a:solidFill>
                  </a:tcPr>
                </a:tc>
                <a:tc>
                  <a:txBody>
                    <a:bodyPr/>
                    <a:lstStyle/>
                    <a:p>
                      <a:r>
                        <a:rPr lang="de-DE" dirty="0"/>
                        <a:t>Deutsch </a:t>
                      </a:r>
                    </a:p>
                  </a:txBody>
                  <a:tcPr>
                    <a:solidFill>
                      <a:schemeClr val="bg1"/>
                    </a:solidFill>
                  </a:tcPr>
                </a:tc>
                <a:tc>
                  <a:txBody>
                    <a:bodyPr/>
                    <a:lstStyle/>
                    <a:p>
                      <a:endParaRPr lang="de-DE" dirty="0"/>
                    </a:p>
                  </a:txBody>
                  <a:tcPr>
                    <a:solidFill>
                      <a:schemeClr val="bg1"/>
                    </a:solidFill>
                  </a:tcPr>
                </a:tc>
                <a:extLst>
                  <a:ext uri="{0D108BD9-81ED-4DB2-BD59-A6C34878D82A}">
                    <a16:rowId xmlns:a16="http://schemas.microsoft.com/office/drawing/2014/main" val="4057464975"/>
                  </a:ext>
                </a:extLst>
              </a:tr>
              <a:tr h="370840">
                <a:tc>
                  <a:txBody>
                    <a:bodyPr/>
                    <a:lstStyle/>
                    <a:p>
                      <a:pPr algn="ctr"/>
                      <a:r>
                        <a:rPr lang="de-DE" dirty="0"/>
                        <a:t>2</a:t>
                      </a:r>
                    </a:p>
                  </a:txBody>
                  <a:tcPr>
                    <a:lnB w="12700" cap="flat" cmpd="sng" algn="ctr">
                      <a:solidFill>
                        <a:schemeClr val="bg1"/>
                      </a:solidFill>
                      <a:prstDash val="solid"/>
                      <a:round/>
                      <a:headEnd type="none" w="med" len="med"/>
                      <a:tailEnd type="none" w="med" len="med"/>
                    </a:lnB>
                    <a:solidFill>
                      <a:schemeClr val="bg1"/>
                    </a:solidFill>
                  </a:tcPr>
                </a:tc>
                <a:tc>
                  <a:txBody>
                    <a:bodyPr/>
                    <a:lstStyle/>
                    <a:p>
                      <a:r>
                        <a:rPr lang="de-DE" dirty="0"/>
                        <a:t>Mathematik</a:t>
                      </a:r>
                    </a:p>
                  </a:txBody>
                  <a:tcPr>
                    <a:lnB w="12700" cap="flat" cmpd="sng" algn="ctr">
                      <a:solidFill>
                        <a:schemeClr val="bg1"/>
                      </a:solidFill>
                      <a:prstDash val="solid"/>
                      <a:round/>
                      <a:headEnd type="none" w="med" len="med"/>
                      <a:tailEnd type="none" w="med" len="med"/>
                    </a:lnB>
                    <a:solidFill>
                      <a:schemeClr val="bg1"/>
                    </a:solidFill>
                  </a:tcPr>
                </a:tc>
                <a:tc>
                  <a:txBody>
                    <a:bodyPr/>
                    <a:lstStyle/>
                    <a:p>
                      <a:endParaRPr lang="de-DE" dirty="0"/>
                    </a:p>
                  </a:txBody>
                  <a:tcP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08283540"/>
                  </a:ext>
                </a:extLst>
              </a:tr>
              <a:tr h="370840">
                <a:tc>
                  <a:txBody>
                    <a:bodyPr/>
                    <a:lstStyle/>
                    <a:p>
                      <a:pPr algn="ctr"/>
                      <a:r>
                        <a:rPr lang="de-DE" dirty="0"/>
                        <a:t>3</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de-DE" dirty="0"/>
                        <a:t>Leistungsfach</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spcAft>
                          <a:spcPts val="0"/>
                        </a:spcAft>
                      </a:pPr>
                      <a:r>
                        <a:rPr lang="de-DE" sz="1600" dirty="0"/>
                        <a:t>darunter:</a:t>
                      </a:r>
                    </a:p>
                    <a:p>
                      <a:pPr marL="285750" indent="-285750">
                        <a:spcAft>
                          <a:spcPts val="0"/>
                        </a:spcAft>
                        <a:buFont typeface="Arial" panose="020B0604020202020204" pitchFamily="34" charset="0"/>
                        <a:buChar char="•"/>
                      </a:pPr>
                      <a:r>
                        <a:rPr lang="de-DE" sz="1600" dirty="0"/>
                        <a:t>mind. eine fortgeführte FS</a:t>
                      </a:r>
                      <a:r>
                        <a:rPr lang="de-DE" sz="1600" baseline="0" dirty="0"/>
                        <a:t> </a:t>
                      </a:r>
                      <a:r>
                        <a:rPr lang="de-DE" sz="1600" i="1" baseline="0" dirty="0"/>
                        <a:t>oder</a:t>
                      </a:r>
                      <a:r>
                        <a:rPr lang="de-DE" sz="1600" baseline="0" dirty="0"/>
                        <a:t> eine NW (Bio, Chemie, Physik)</a:t>
                      </a:r>
                    </a:p>
                    <a:p>
                      <a:pPr marL="285750" indent="-285750">
                        <a:spcAft>
                          <a:spcPts val="0"/>
                        </a:spcAft>
                        <a:buFont typeface="Arial" panose="020B0604020202020204" pitchFamily="34" charset="0"/>
                        <a:buChar char="•"/>
                      </a:pPr>
                      <a:r>
                        <a:rPr lang="de-DE" sz="1600" i="1" baseline="0" dirty="0">
                          <a:solidFill>
                            <a:schemeClr val="tx1"/>
                          </a:solidFill>
                        </a:rPr>
                        <a:t>mind. </a:t>
                      </a:r>
                      <a:r>
                        <a:rPr lang="de-DE" sz="1600" baseline="0" dirty="0">
                          <a:solidFill>
                            <a:schemeClr val="tx1"/>
                          </a:solidFill>
                        </a:rPr>
                        <a:t>ein </a:t>
                      </a:r>
                      <a:r>
                        <a:rPr lang="de-DE" sz="1600" baseline="0" dirty="0" err="1">
                          <a:solidFill>
                            <a:schemeClr val="tx1"/>
                          </a:solidFill>
                        </a:rPr>
                        <a:t>GPR</a:t>
                      </a:r>
                      <a:r>
                        <a:rPr lang="de-DE" sz="1600" baseline="0" dirty="0">
                          <a:solidFill>
                            <a:schemeClr val="tx1"/>
                          </a:solidFill>
                        </a:rPr>
                        <a:t>-Fach</a:t>
                      </a:r>
                    </a:p>
                    <a:p>
                      <a:pPr marL="285750" indent="-285750">
                        <a:spcAft>
                          <a:spcPts val="0"/>
                        </a:spcAft>
                        <a:buFont typeface="Arial" panose="020B0604020202020204" pitchFamily="34" charset="0"/>
                        <a:buChar char="•"/>
                      </a:pPr>
                      <a:r>
                        <a:rPr lang="de-DE" sz="1600" baseline="0" dirty="0">
                          <a:solidFill>
                            <a:schemeClr val="tx1"/>
                          </a:solidFill>
                        </a:rPr>
                        <a:t>ein weiteres Fach nach Wahl</a:t>
                      </a:r>
                      <a:endParaRPr lang="de-DE" sz="1600" dirty="0">
                        <a:solidFill>
                          <a:schemeClr val="tx1"/>
                        </a:solidFill>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93940798"/>
                  </a:ext>
                </a:extLst>
              </a:tr>
              <a:tr h="370840">
                <a:tc>
                  <a:txBody>
                    <a:bodyPr/>
                    <a:lstStyle/>
                    <a:p>
                      <a:pPr algn="ctr"/>
                      <a:r>
                        <a:rPr lang="de-DE" dirty="0"/>
                        <a:t>4</a:t>
                      </a:r>
                    </a:p>
                  </a:txBody>
                  <a:tcPr>
                    <a:solidFill>
                      <a:schemeClr val="accent1">
                        <a:lumMod val="20000"/>
                        <a:lumOff val="80000"/>
                      </a:schemeClr>
                    </a:solidFill>
                  </a:tcPr>
                </a:tc>
                <a:tc>
                  <a:txBody>
                    <a:bodyPr/>
                    <a:lstStyle/>
                    <a:p>
                      <a:r>
                        <a:rPr lang="de-DE" dirty="0"/>
                        <a:t>weiteres</a:t>
                      </a:r>
                      <a:r>
                        <a:rPr lang="de-DE" baseline="0" dirty="0"/>
                        <a:t> Fach</a:t>
                      </a:r>
                      <a:endParaRPr lang="de-DE" dirty="0"/>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972776445"/>
                  </a:ext>
                </a:extLst>
              </a:tr>
              <a:tr h="370840">
                <a:tc>
                  <a:txBody>
                    <a:bodyPr/>
                    <a:lstStyle/>
                    <a:p>
                      <a:pPr algn="ctr"/>
                      <a:r>
                        <a:rPr lang="de-DE" dirty="0"/>
                        <a:t>5</a:t>
                      </a:r>
                    </a:p>
                  </a:txBody>
                  <a:tcPr>
                    <a:solidFill>
                      <a:schemeClr val="accent1">
                        <a:lumMod val="20000"/>
                        <a:lumOff val="80000"/>
                      </a:schemeClr>
                    </a:solidFill>
                  </a:tcPr>
                </a:tc>
                <a:tc>
                  <a:txBody>
                    <a:bodyPr/>
                    <a:lstStyle/>
                    <a:p>
                      <a:r>
                        <a:rPr lang="de-DE" dirty="0"/>
                        <a:t>weiteres Fach</a:t>
                      </a:r>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3412404228"/>
                  </a:ext>
                </a:extLst>
              </a:tr>
            </a:tbl>
          </a:graphicData>
        </a:graphic>
      </p:graphicFrame>
      <p:sp>
        <p:nvSpPr>
          <p:cNvPr id="9" name="Ellipse 8">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1" name="Ellipse 10">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26208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442863" y="84202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Verpflichtende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Abiturprüfungsfächer</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3" y="1672687"/>
            <a:ext cx="8421296" cy="646331"/>
          </a:xfrm>
          <a:prstGeom prst="rect">
            <a:avLst/>
          </a:prstGeom>
        </p:spPr>
        <p:txBody>
          <a:bodyPr wrap="square">
            <a:spAutoFit/>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3049705501"/>
              </p:ext>
            </p:extLst>
          </p:nvPr>
        </p:nvGraphicFramePr>
        <p:xfrm>
          <a:off x="527802" y="1495378"/>
          <a:ext cx="8088396" cy="2225040"/>
        </p:xfrm>
        <a:graphic>
          <a:graphicData uri="http://schemas.openxmlformats.org/drawingml/2006/table">
            <a:tbl>
              <a:tblPr firstRow="1" bandRow="1">
                <a:tableStyleId>{3B4B98B0-60AC-42C2-AFA5-B58CD77FA1E5}</a:tableStyleId>
              </a:tblPr>
              <a:tblGrid>
                <a:gridCol w="414976">
                  <a:extLst>
                    <a:ext uri="{9D8B030D-6E8A-4147-A177-3AD203B41FA5}">
                      <a16:colId xmlns:a16="http://schemas.microsoft.com/office/drawing/2014/main" val="116271123"/>
                    </a:ext>
                  </a:extLst>
                </a:gridCol>
                <a:gridCol w="1593130">
                  <a:extLst>
                    <a:ext uri="{9D8B030D-6E8A-4147-A177-3AD203B41FA5}">
                      <a16:colId xmlns:a16="http://schemas.microsoft.com/office/drawing/2014/main" val="1604541811"/>
                    </a:ext>
                  </a:extLst>
                </a:gridCol>
                <a:gridCol w="6080290">
                  <a:extLst>
                    <a:ext uri="{9D8B030D-6E8A-4147-A177-3AD203B41FA5}">
                      <a16:colId xmlns:a16="http://schemas.microsoft.com/office/drawing/2014/main" val="56149891"/>
                    </a:ext>
                  </a:extLst>
                </a:gridCol>
              </a:tblGrid>
              <a:tr h="370840">
                <a:tc>
                  <a:txBody>
                    <a:bodyPr/>
                    <a:lstStyle/>
                    <a:p>
                      <a:endParaRPr lang="de-DE" dirty="0"/>
                    </a:p>
                  </a:txBody>
                  <a:tcPr/>
                </a:tc>
                <a:tc gridSpan="2">
                  <a:txBody>
                    <a:bodyPr/>
                    <a:lstStyle/>
                    <a:p>
                      <a:r>
                        <a:rPr lang="de-DE" dirty="0"/>
                        <a:t>Abiturprüfungsfach</a:t>
                      </a:r>
                    </a:p>
                  </a:txBody>
                  <a:tcPr/>
                </a:tc>
                <a:tc hMerge="1">
                  <a:txBody>
                    <a:bodyPr/>
                    <a:lstStyle/>
                    <a:p>
                      <a:endParaRPr lang="de-DE" dirty="0"/>
                    </a:p>
                  </a:txBody>
                  <a:tcPr/>
                </a:tc>
                <a:extLst>
                  <a:ext uri="{0D108BD9-81ED-4DB2-BD59-A6C34878D82A}">
                    <a16:rowId xmlns:a16="http://schemas.microsoft.com/office/drawing/2014/main" val="3095976382"/>
                  </a:ext>
                </a:extLst>
              </a:tr>
              <a:tr h="370840">
                <a:tc>
                  <a:txBody>
                    <a:bodyPr/>
                    <a:lstStyle/>
                    <a:p>
                      <a:pPr algn="ctr"/>
                      <a:r>
                        <a:rPr lang="de-DE" dirty="0"/>
                        <a:t>1</a:t>
                      </a:r>
                    </a:p>
                  </a:txBody>
                  <a:tcPr>
                    <a:solidFill>
                      <a:schemeClr val="bg1"/>
                    </a:solidFill>
                  </a:tcPr>
                </a:tc>
                <a:tc>
                  <a:txBody>
                    <a:bodyPr/>
                    <a:lstStyle/>
                    <a:p>
                      <a:r>
                        <a:rPr lang="de-DE" dirty="0"/>
                        <a:t>Deutsch </a:t>
                      </a:r>
                    </a:p>
                  </a:txBody>
                  <a:tcPr>
                    <a:solidFill>
                      <a:schemeClr val="bg1"/>
                    </a:solidFill>
                  </a:tcPr>
                </a:tc>
                <a:tc>
                  <a:txBody>
                    <a:bodyPr/>
                    <a:lstStyle/>
                    <a:p>
                      <a:endParaRPr lang="de-DE" dirty="0"/>
                    </a:p>
                  </a:txBody>
                  <a:tcPr>
                    <a:solidFill>
                      <a:schemeClr val="bg1"/>
                    </a:solidFill>
                  </a:tcPr>
                </a:tc>
                <a:extLst>
                  <a:ext uri="{0D108BD9-81ED-4DB2-BD59-A6C34878D82A}">
                    <a16:rowId xmlns:a16="http://schemas.microsoft.com/office/drawing/2014/main" val="4057464975"/>
                  </a:ext>
                </a:extLst>
              </a:tr>
              <a:tr h="370840">
                <a:tc>
                  <a:txBody>
                    <a:bodyPr/>
                    <a:lstStyle/>
                    <a:p>
                      <a:pPr algn="ctr"/>
                      <a:r>
                        <a:rPr lang="de-DE" dirty="0"/>
                        <a:t>2</a:t>
                      </a:r>
                    </a:p>
                  </a:txBody>
                  <a:tcPr>
                    <a:lnB w="12700" cap="flat" cmpd="sng" algn="ctr">
                      <a:solidFill>
                        <a:schemeClr val="bg1"/>
                      </a:solidFill>
                      <a:prstDash val="solid"/>
                      <a:round/>
                      <a:headEnd type="none" w="med" len="med"/>
                      <a:tailEnd type="none" w="med" len="med"/>
                    </a:lnB>
                    <a:solidFill>
                      <a:schemeClr val="bg1"/>
                    </a:solidFill>
                  </a:tcPr>
                </a:tc>
                <a:tc>
                  <a:txBody>
                    <a:bodyPr/>
                    <a:lstStyle/>
                    <a:p>
                      <a:r>
                        <a:rPr lang="de-DE" dirty="0"/>
                        <a:t>Mathematik</a:t>
                      </a:r>
                    </a:p>
                  </a:txBody>
                  <a:tcPr>
                    <a:lnB w="12700" cap="flat" cmpd="sng" algn="ctr">
                      <a:solidFill>
                        <a:schemeClr val="bg1"/>
                      </a:solidFill>
                      <a:prstDash val="solid"/>
                      <a:round/>
                      <a:headEnd type="none" w="med" len="med"/>
                      <a:tailEnd type="none" w="med" len="med"/>
                    </a:lnB>
                    <a:solidFill>
                      <a:schemeClr val="bg1"/>
                    </a:solidFill>
                  </a:tcPr>
                </a:tc>
                <a:tc>
                  <a:txBody>
                    <a:bodyPr/>
                    <a:lstStyle/>
                    <a:p>
                      <a:endParaRPr lang="de-DE" dirty="0"/>
                    </a:p>
                  </a:txBody>
                  <a:tcP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08283540"/>
                  </a:ext>
                </a:extLst>
              </a:tr>
              <a:tr h="370840">
                <a:tc>
                  <a:txBody>
                    <a:bodyPr/>
                    <a:lstStyle/>
                    <a:p>
                      <a:pPr algn="ctr"/>
                      <a:r>
                        <a:rPr lang="de-DE" dirty="0"/>
                        <a:t>3</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de-DE" dirty="0"/>
                        <a:t>Leistungsfach</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spcAft>
                          <a:spcPts val="0"/>
                        </a:spcAft>
                      </a:pPr>
                      <a:r>
                        <a:rPr lang="de-DE" sz="1600" dirty="0"/>
                        <a:t>darunter:</a:t>
                      </a:r>
                    </a:p>
                    <a:p>
                      <a:pPr marL="285750" indent="-285750">
                        <a:spcAft>
                          <a:spcPts val="0"/>
                        </a:spcAft>
                        <a:buFont typeface="Arial" panose="020B0604020202020204" pitchFamily="34" charset="0"/>
                        <a:buChar char="•"/>
                      </a:pPr>
                      <a:r>
                        <a:rPr lang="de-DE" sz="1600" dirty="0"/>
                        <a:t>mind. eine fortgeführte </a:t>
                      </a:r>
                      <a:r>
                        <a:rPr lang="de-DE" sz="1600" dirty="0" err="1"/>
                        <a:t>FS</a:t>
                      </a:r>
                      <a:r>
                        <a:rPr lang="de-DE" sz="1600" baseline="0" dirty="0"/>
                        <a:t> </a:t>
                      </a:r>
                      <a:r>
                        <a:rPr lang="de-DE" sz="1600" i="1" baseline="0" dirty="0"/>
                        <a:t>oder</a:t>
                      </a:r>
                      <a:r>
                        <a:rPr lang="de-DE" sz="1600" baseline="0" dirty="0"/>
                        <a:t> eine NW (Bio, Chemie, Physik)</a:t>
                      </a:r>
                    </a:p>
                    <a:p>
                      <a:pPr marL="285750" indent="-285750">
                        <a:spcAft>
                          <a:spcPts val="0"/>
                        </a:spcAft>
                        <a:buFont typeface="Arial" panose="020B0604020202020204" pitchFamily="34" charset="0"/>
                        <a:buChar char="•"/>
                      </a:pPr>
                      <a:r>
                        <a:rPr lang="de-DE" sz="1600" i="1" baseline="0" dirty="0">
                          <a:solidFill>
                            <a:schemeClr val="tx1"/>
                          </a:solidFill>
                        </a:rPr>
                        <a:t>mind. </a:t>
                      </a:r>
                      <a:r>
                        <a:rPr lang="de-DE" sz="1600" baseline="0" dirty="0">
                          <a:solidFill>
                            <a:schemeClr val="tx1"/>
                          </a:solidFill>
                        </a:rPr>
                        <a:t>ein </a:t>
                      </a:r>
                      <a:r>
                        <a:rPr lang="de-DE" sz="1600" baseline="0" dirty="0" err="1">
                          <a:solidFill>
                            <a:schemeClr val="tx1"/>
                          </a:solidFill>
                        </a:rPr>
                        <a:t>GPR</a:t>
                      </a:r>
                      <a:r>
                        <a:rPr lang="de-DE" sz="1600" baseline="0" dirty="0">
                          <a:solidFill>
                            <a:schemeClr val="tx1"/>
                          </a:solidFill>
                        </a:rPr>
                        <a:t>-Fach</a:t>
                      </a:r>
                    </a:p>
                    <a:p>
                      <a:pPr marL="285750" indent="-285750">
                        <a:spcAft>
                          <a:spcPts val="0"/>
                        </a:spcAft>
                        <a:buFont typeface="Arial" panose="020B0604020202020204" pitchFamily="34" charset="0"/>
                        <a:buChar char="•"/>
                      </a:pPr>
                      <a:r>
                        <a:rPr lang="de-DE" sz="1600" baseline="0" dirty="0">
                          <a:solidFill>
                            <a:schemeClr val="tx1"/>
                          </a:solidFill>
                        </a:rPr>
                        <a:t>ein weiteres Fach nach Wahl</a:t>
                      </a:r>
                      <a:endParaRPr lang="de-DE" sz="1600" dirty="0">
                        <a:solidFill>
                          <a:schemeClr val="tx1"/>
                        </a:solidFill>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93940798"/>
                  </a:ext>
                </a:extLst>
              </a:tr>
              <a:tr h="370840">
                <a:tc>
                  <a:txBody>
                    <a:bodyPr/>
                    <a:lstStyle/>
                    <a:p>
                      <a:pPr algn="ctr"/>
                      <a:r>
                        <a:rPr lang="de-DE" dirty="0"/>
                        <a:t>4</a:t>
                      </a:r>
                    </a:p>
                  </a:txBody>
                  <a:tcPr>
                    <a:solidFill>
                      <a:schemeClr val="accent1">
                        <a:lumMod val="20000"/>
                        <a:lumOff val="80000"/>
                      </a:schemeClr>
                    </a:solidFill>
                  </a:tcPr>
                </a:tc>
                <a:tc>
                  <a:txBody>
                    <a:bodyPr/>
                    <a:lstStyle/>
                    <a:p>
                      <a:r>
                        <a:rPr lang="de-DE" dirty="0"/>
                        <a:t>weiteres</a:t>
                      </a:r>
                      <a:r>
                        <a:rPr lang="de-DE" baseline="0" dirty="0"/>
                        <a:t> Fach</a:t>
                      </a:r>
                      <a:endParaRPr lang="de-DE" dirty="0"/>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972776445"/>
                  </a:ext>
                </a:extLst>
              </a:tr>
              <a:tr h="370840">
                <a:tc>
                  <a:txBody>
                    <a:bodyPr/>
                    <a:lstStyle/>
                    <a:p>
                      <a:pPr algn="ctr"/>
                      <a:r>
                        <a:rPr lang="de-DE" dirty="0"/>
                        <a:t>5</a:t>
                      </a:r>
                    </a:p>
                  </a:txBody>
                  <a:tcPr>
                    <a:solidFill>
                      <a:schemeClr val="accent1">
                        <a:lumMod val="20000"/>
                        <a:lumOff val="80000"/>
                      </a:schemeClr>
                    </a:solidFill>
                  </a:tcPr>
                </a:tc>
                <a:tc>
                  <a:txBody>
                    <a:bodyPr/>
                    <a:lstStyle/>
                    <a:p>
                      <a:r>
                        <a:rPr lang="de-DE" dirty="0"/>
                        <a:t>weiteres Fach</a:t>
                      </a:r>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3412404228"/>
                  </a:ext>
                </a:extLst>
              </a:tr>
            </a:tbl>
          </a:graphicData>
        </a:graphic>
      </p:graphicFrame>
      <p:sp>
        <p:nvSpPr>
          <p:cNvPr id="9" name="Ellipse 8">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2" name="Ellipse 11">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pic>
        <p:nvPicPr>
          <p:cNvPr id="6" name="Grafik 5">
            <a:extLst>
              <a:ext uri="{FF2B5EF4-FFF2-40B4-BE49-F238E27FC236}">
                <a16:creationId xmlns:a16="http://schemas.microsoft.com/office/drawing/2014/main" id="{79D515D3-D90E-BFF4-9B0A-E54CF46F0BBB}"/>
              </a:ext>
            </a:extLst>
          </p:cNvPr>
          <p:cNvPicPr>
            <a:picLocks noChangeAspect="1"/>
          </p:cNvPicPr>
          <p:nvPr/>
        </p:nvPicPr>
        <p:blipFill>
          <a:blip r:embed="rId3"/>
          <a:stretch>
            <a:fillRect/>
          </a:stretch>
        </p:blipFill>
        <p:spPr>
          <a:xfrm>
            <a:off x="473808" y="3770637"/>
            <a:ext cx="8096190" cy="1603387"/>
          </a:xfrm>
          <a:prstGeom prst="rect">
            <a:avLst/>
          </a:prstGeom>
        </p:spPr>
      </p:pic>
    </p:spTree>
    <p:extLst>
      <p:ext uri="{BB962C8B-B14F-4D97-AF65-F5344CB8AC3E}">
        <p14:creationId xmlns:p14="http://schemas.microsoft.com/office/powerpoint/2010/main" val="122704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442863" y="84202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Verpflichtende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Abiturprüfungsfächer</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3" y="1672687"/>
            <a:ext cx="8421296" cy="646331"/>
          </a:xfrm>
          <a:prstGeom prst="rect">
            <a:avLst/>
          </a:prstGeom>
        </p:spPr>
        <p:txBody>
          <a:bodyPr wrap="square">
            <a:spAutoFit/>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nvGraphicFramePr>
        <p:xfrm>
          <a:off x="527802" y="1495378"/>
          <a:ext cx="8088396" cy="2225040"/>
        </p:xfrm>
        <a:graphic>
          <a:graphicData uri="http://schemas.openxmlformats.org/drawingml/2006/table">
            <a:tbl>
              <a:tblPr firstRow="1" bandRow="1">
                <a:tableStyleId>{3B4B98B0-60AC-42C2-AFA5-B58CD77FA1E5}</a:tableStyleId>
              </a:tblPr>
              <a:tblGrid>
                <a:gridCol w="414976">
                  <a:extLst>
                    <a:ext uri="{9D8B030D-6E8A-4147-A177-3AD203B41FA5}">
                      <a16:colId xmlns:a16="http://schemas.microsoft.com/office/drawing/2014/main" val="116271123"/>
                    </a:ext>
                  </a:extLst>
                </a:gridCol>
                <a:gridCol w="1593130">
                  <a:extLst>
                    <a:ext uri="{9D8B030D-6E8A-4147-A177-3AD203B41FA5}">
                      <a16:colId xmlns:a16="http://schemas.microsoft.com/office/drawing/2014/main" val="1604541811"/>
                    </a:ext>
                  </a:extLst>
                </a:gridCol>
                <a:gridCol w="6080290">
                  <a:extLst>
                    <a:ext uri="{9D8B030D-6E8A-4147-A177-3AD203B41FA5}">
                      <a16:colId xmlns:a16="http://schemas.microsoft.com/office/drawing/2014/main" val="56149891"/>
                    </a:ext>
                  </a:extLst>
                </a:gridCol>
              </a:tblGrid>
              <a:tr h="370840">
                <a:tc>
                  <a:txBody>
                    <a:bodyPr/>
                    <a:lstStyle/>
                    <a:p>
                      <a:endParaRPr lang="de-DE" dirty="0"/>
                    </a:p>
                  </a:txBody>
                  <a:tcPr/>
                </a:tc>
                <a:tc gridSpan="2">
                  <a:txBody>
                    <a:bodyPr/>
                    <a:lstStyle/>
                    <a:p>
                      <a:r>
                        <a:rPr lang="de-DE" dirty="0"/>
                        <a:t>Abiturprüfungsfach</a:t>
                      </a:r>
                    </a:p>
                  </a:txBody>
                  <a:tcPr/>
                </a:tc>
                <a:tc hMerge="1">
                  <a:txBody>
                    <a:bodyPr/>
                    <a:lstStyle/>
                    <a:p>
                      <a:endParaRPr lang="de-DE" dirty="0"/>
                    </a:p>
                  </a:txBody>
                  <a:tcPr/>
                </a:tc>
                <a:extLst>
                  <a:ext uri="{0D108BD9-81ED-4DB2-BD59-A6C34878D82A}">
                    <a16:rowId xmlns:a16="http://schemas.microsoft.com/office/drawing/2014/main" val="3095976382"/>
                  </a:ext>
                </a:extLst>
              </a:tr>
              <a:tr h="370840">
                <a:tc>
                  <a:txBody>
                    <a:bodyPr/>
                    <a:lstStyle/>
                    <a:p>
                      <a:pPr algn="ctr"/>
                      <a:r>
                        <a:rPr lang="de-DE" dirty="0"/>
                        <a:t>1</a:t>
                      </a:r>
                    </a:p>
                  </a:txBody>
                  <a:tcPr>
                    <a:solidFill>
                      <a:schemeClr val="bg1"/>
                    </a:solidFill>
                  </a:tcPr>
                </a:tc>
                <a:tc>
                  <a:txBody>
                    <a:bodyPr/>
                    <a:lstStyle/>
                    <a:p>
                      <a:r>
                        <a:rPr lang="de-DE" dirty="0"/>
                        <a:t>Deutsch </a:t>
                      </a:r>
                    </a:p>
                  </a:txBody>
                  <a:tcPr>
                    <a:solidFill>
                      <a:schemeClr val="bg1"/>
                    </a:solidFill>
                  </a:tcPr>
                </a:tc>
                <a:tc>
                  <a:txBody>
                    <a:bodyPr/>
                    <a:lstStyle/>
                    <a:p>
                      <a:endParaRPr lang="de-DE" dirty="0"/>
                    </a:p>
                  </a:txBody>
                  <a:tcPr>
                    <a:solidFill>
                      <a:schemeClr val="bg1"/>
                    </a:solidFill>
                  </a:tcPr>
                </a:tc>
                <a:extLst>
                  <a:ext uri="{0D108BD9-81ED-4DB2-BD59-A6C34878D82A}">
                    <a16:rowId xmlns:a16="http://schemas.microsoft.com/office/drawing/2014/main" val="4057464975"/>
                  </a:ext>
                </a:extLst>
              </a:tr>
              <a:tr h="370840">
                <a:tc>
                  <a:txBody>
                    <a:bodyPr/>
                    <a:lstStyle/>
                    <a:p>
                      <a:pPr algn="ctr"/>
                      <a:r>
                        <a:rPr lang="de-DE" dirty="0"/>
                        <a:t>2</a:t>
                      </a:r>
                    </a:p>
                  </a:txBody>
                  <a:tcPr>
                    <a:lnB w="12700" cap="flat" cmpd="sng" algn="ctr">
                      <a:solidFill>
                        <a:schemeClr val="bg1"/>
                      </a:solidFill>
                      <a:prstDash val="solid"/>
                      <a:round/>
                      <a:headEnd type="none" w="med" len="med"/>
                      <a:tailEnd type="none" w="med" len="med"/>
                    </a:lnB>
                    <a:solidFill>
                      <a:schemeClr val="bg1"/>
                    </a:solidFill>
                  </a:tcPr>
                </a:tc>
                <a:tc>
                  <a:txBody>
                    <a:bodyPr/>
                    <a:lstStyle/>
                    <a:p>
                      <a:r>
                        <a:rPr lang="de-DE" dirty="0"/>
                        <a:t>Mathematik</a:t>
                      </a:r>
                    </a:p>
                  </a:txBody>
                  <a:tcPr>
                    <a:lnB w="12700" cap="flat" cmpd="sng" algn="ctr">
                      <a:solidFill>
                        <a:schemeClr val="bg1"/>
                      </a:solidFill>
                      <a:prstDash val="solid"/>
                      <a:round/>
                      <a:headEnd type="none" w="med" len="med"/>
                      <a:tailEnd type="none" w="med" len="med"/>
                    </a:lnB>
                    <a:solidFill>
                      <a:schemeClr val="bg1"/>
                    </a:solidFill>
                  </a:tcPr>
                </a:tc>
                <a:tc>
                  <a:txBody>
                    <a:bodyPr/>
                    <a:lstStyle/>
                    <a:p>
                      <a:endParaRPr lang="de-DE" dirty="0"/>
                    </a:p>
                  </a:txBody>
                  <a:tcP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08283540"/>
                  </a:ext>
                </a:extLst>
              </a:tr>
              <a:tr h="370840">
                <a:tc>
                  <a:txBody>
                    <a:bodyPr/>
                    <a:lstStyle/>
                    <a:p>
                      <a:pPr algn="ctr"/>
                      <a:r>
                        <a:rPr lang="de-DE" dirty="0"/>
                        <a:t>3</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de-DE" dirty="0"/>
                        <a:t>Leistungsfach</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spcAft>
                          <a:spcPts val="0"/>
                        </a:spcAft>
                      </a:pPr>
                      <a:r>
                        <a:rPr lang="de-DE" sz="1600" dirty="0"/>
                        <a:t>darunter:</a:t>
                      </a:r>
                    </a:p>
                    <a:p>
                      <a:pPr marL="285750" indent="-285750">
                        <a:spcAft>
                          <a:spcPts val="0"/>
                        </a:spcAft>
                        <a:buFont typeface="Arial" panose="020B0604020202020204" pitchFamily="34" charset="0"/>
                        <a:buChar char="•"/>
                      </a:pPr>
                      <a:r>
                        <a:rPr lang="de-DE" sz="1600" dirty="0"/>
                        <a:t>mind. eine fortgeführte </a:t>
                      </a:r>
                      <a:r>
                        <a:rPr lang="de-DE" sz="1600" dirty="0" err="1"/>
                        <a:t>FS</a:t>
                      </a:r>
                      <a:r>
                        <a:rPr lang="de-DE" sz="1600" baseline="0" dirty="0"/>
                        <a:t> </a:t>
                      </a:r>
                      <a:r>
                        <a:rPr lang="de-DE" sz="1600" i="1" baseline="0" dirty="0"/>
                        <a:t>oder</a:t>
                      </a:r>
                      <a:r>
                        <a:rPr lang="de-DE" sz="1600" baseline="0" dirty="0"/>
                        <a:t> eine NW (Bio, Chemie, Physik)</a:t>
                      </a:r>
                    </a:p>
                    <a:p>
                      <a:pPr marL="285750" indent="-285750">
                        <a:spcAft>
                          <a:spcPts val="0"/>
                        </a:spcAft>
                        <a:buFont typeface="Arial" panose="020B0604020202020204" pitchFamily="34" charset="0"/>
                        <a:buChar char="•"/>
                      </a:pPr>
                      <a:r>
                        <a:rPr lang="de-DE" sz="1600" i="1" baseline="0" dirty="0">
                          <a:solidFill>
                            <a:schemeClr val="tx1"/>
                          </a:solidFill>
                        </a:rPr>
                        <a:t>mind. </a:t>
                      </a:r>
                      <a:r>
                        <a:rPr lang="de-DE" sz="1600" baseline="0" dirty="0">
                          <a:solidFill>
                            <a:schemeClr val="tx1"/>
                          </a:solidFill>
                        </a:rPr>
                        <a:t>ein </a:t>
                      </a:r>
                      <a:r>
                        <a:rPr lang="de-DE" sz="1600" baseline="0" dirty="0" err="1">
                          <a:solidFill>
                            <a:schemeClr val="tx1"/>
                          </a:solidFill>
                        </a:rPr>
                        <a:t>GPR</a:t>
                      </a:r>
                      <a:r>
                        <a:rPr lang="de-DE" sz="1600" baseline="0" dirty="0">
                          <a:solidFill>
                            <a:schemeClr val="tx1"/>
                          </a:solidFill>
                        </a:rPr>
                        <a:t>-Fach</a:t>
                      </a:r>
                    </a:p>
                    <a:p>
                      <a:pPr marL="285750" indent="-285750">
                        <a:spcAft>
                          <a:spcPts val="0"/>
                        </a:spcAft>
                        <a:buFont typeface="Arial" panose="020B0604020202020204" pitchFamily="34" charset="0"/>
                        <a:buChar char="•"/>
                      </a:pPr>
                      <a:r>
                        <a:rPr lang="de-DE" sz="1600" baseline="0" dirty="0">
                          <a:solidFill>
                            <a:schemeClr val="tx1"/>
                          </a:solidFill>
                        </a:rPr>
                        <a:t>ein weiteres Fach nach Wahl</a:t>
                      </a:r>
                      <a:endParaRPr lang="de-DE" sz="1600" dirty="0">
                        <a:solidFill>
                          <a:schemeClr val="tx1"/>
                        </a:solidFill>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93940798"/>
                  </a:ext>
                </a:extLst>
              </a:tr>
              <a:tr h="370840">
                <a:tc>
                  <a:txBody>
                    <a:bodyPr/>
                    <a:lstStyle/>
                    <a:p>
                      <a:pPr algn="ctr"/>
                      <a:r>
                        <a:rPr lang="de-DE" dirty="0"/>
                        <a:t>4</a:t>
                      </a:r>
                    </a:p>
                  </a:txBody>
                  <a:tcPr>
                    <a:solidFill>
                      <a:schemeClr val="accent1">
                        <a:lumMod val="20000"/>
                        <a:lumOff val="80000"/>
                      </a:schemeClr>
                    </a:solidFill>
                  </a:tcPr>
                </a:tc>
                <a:tc>
                  <a:txBody>
                    <a:bodyPr/>
                    <a:lstStyle/>
                    <a:p>
                      <a:r>
                        <a:rPr lang="de-DE" dirty="0"/>
                        <a:t>weiteres</a:t>
                      </a:r>
                      <a:r>
                        <a:rPr lang="de-DE" baseline="0" dirty="0"/>
                        <a:t> Fach</a:t>
                      </a:r>
                      <a:endParaRPr lang="de-DE" dirty="0"/>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972776445"/>
                  </a:ext>
                </a:extLst>
              </a:tr>
              <a:tr h="370840">
                <a:tc>
                  <a:txBody>
                    <a:bodyPr/>
                    <a:lstStyle/>
                    <a:p>
                      <a:pPr algn="ctr"/>
                      <a:r>
                        <a:rPr lang="de-DE" dirty="0"/>
                        <a:t>5</a:t>
                      </a:r>
                    </a:p>
                  </a:txBody>
                  <a:tcPr>
                    <a:solidFill>
                      <a:schemeClr val="accent1">
                        <a:lumMod val="20000"/>
                        <a:lumOff val="80000"/>
                      </a:schemeClr>
                    </a:solidFill>
                  </a:tcPr>
                </a:tc>
                <a:tc>
                  <a:txBody>
                    <a:bodyPr/>
                    <a:lstStyle/>
                    <a:p>
                      <a:r>
                        <a:rPr lang="de-DE" dirty="0"/>
                        <a:t>weiteres Fach</a:t>
                      </a:r>
                    </a:p>
                  </a:txBody>
                  <a:tcPr>
                    <a:solidFill>
                      <a:schemeClr val="accent1">
                        <a:lumMod val="20000"/>
                        <a:lumOff val="80000"/>
                      </a:schemeClr>
                    </a:solidFill>
                  </a:tcPr>
                </a:tc>
                <a:tc vMerge="1">
                  <a:txBody>
                    <a:bodyPr/>
                    <a:lstStyle/>
                    <a:p>
                      <a:endParaRPr lang="de-DE" dirty="0"/>
                    </a:p>
                  </a:txBody>
                  <a:tcPr/>
                </a:tc>
                <a:extLst>
                  <a:ext uri="{0D108BD9-81ED-4DB2-BD59-A6C34878D82A}">
                    <a16:rowId xmlns:a16="http://schemas.microsoft.com/office/drawing/2014/main" val="3412404228"/>
                  </a:ext>
                </a:extLst>
              </a:tr>
            </a:tbl>
          </a:graphicData>
        </a:graphic>
      </p:graphicFrame>
      <p:sp>
        <p:nvSpPr>
          <p:cNvPr id="9" name="Ellipse 8">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1" name="Rechteck 10"/>
          <p:cNvSpPr/>
          <p:nvPr/>
        </p:nvSpPr>
        <p:spPr>
          <a:xfrm>
            <a:off x="527802" y="5324605"/>
            <a:ext cx="8041610" cy="153339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a:p>
            <a:endParaRPr lang="de-DE" dirty="0">
              <a:solidFill>
                <a:schemeClr val="tx1"/>
              </a:solidFill>
            </a:endParaRPr>
          </a:p>
          <a:p>
            <a:r>
              <a:rPr lang="de-DE" b="1" u="sng" dirty="0">
                <a:solidFill>
                  <a:schemeClr val="tx1"/>
                </a:solidFill>
              </a:rPr>
              <a:t>Möglichkeit</a:t>
            </a:r>
            <a:r>
              <a:rPr lang="de-DE" dirty="0">
                <a:solidFill>
                  <a:schemeClr val="tx1"/>
                </a:solidFill>
              </a:rPr>
              <a:t> zur </a:t>
            </a:r>
            <a:r>
              <a:rPr lang="de-DE" i="1" dirty="0">
                <a:solidFill>
                  <a:schemeClr val="tx1"/>
                </a:solidFill>
              </a:rPr>
              <a:t>Substitution</a:t>
            </a:r>
            <a:r>
              <a:rPr lang="de-DE" dirty="0">
                <a:solidFill>
                  <a:schemeClr val="tx1"/>
                </a:solidFill>
              </a:rPr>
              <a:t> </a:t>
            </a:r>
          </a:p>
          <a:p>
            <a:pPr marL="285750" indent="-285750">
              <a:buFont typeface="Arial" panose="020B0604020202020204" pitchFamily="34" charset="0"/>
              <a:buChar char="•"/>
            </a:pPr>
            <a:r>
              <a:rPr lang="de-DE" dirty="0">
                <a:solidFill>
                  <a:schemeClr val="tx1"/>
                </a:solidFill>
              </a:rPr>
              <a:t>von </a:t>
            </a:r>
            <a:r>
              <a:rPr lang="de-DE" b="1" dirty="0">
                <a:solidFill>
                  <a:schemeClr val="tx1"/>
                </a:solidFill>
              </a:rPr>
              <a:t>Deutsch</a:t>
            </a:r>
            <a:r>
              <a:rPr lang="de-DE" dirty="0">
                <a:solidFill>
                  <a:schemeClr val="tx1"/>
                </a:solidFill>
              </a:rPr>
              <a:t>: fortgeführte </a:t>
            </a:r>
            <a:r>
              <a:rPr lang="de-DE" dirty="0" err="1">
                <a:solidFill>
                  <a:schemeClr val="tx1"/>
                </a:solidFill>
              </a:rPr>
              <a:t>FS</a:t>
            </a:r>
            <a:r>
              <a:rPr lang="de-DE" dirty="0">
                <a:solidFill>
                  <a:schemeClr val="tx1"/>
                </a:solidFill>
              </a:rPr>
              <a:t> als Leistungsfach und weitere fortgeführte </a:t>
            </a:r>
            <a:r>
              <a:rPr lang="de-DE" dirty="0" err="1">
                <a:solidFill>
                  <a:schemeClr val="tx1"/>
                </a:solidFill>
              </a:rPr>
              <a:t>FS</a:t>
            </a:r>
            <a:r>
              <a:rPr lang="de-DE" dirty="0">
                <a:solidFill>
                  <a:schemeClr val="tx1"/>
                </a:solidFill>
              </a:rPr>
              <a:t> als Abiturprüfungsfach</a:t>
            </a:r>
          </a:p>
          <a:p>
            <a:pPr marL="285750" indent="-285750">
              <a:buFont typeface="Arial" panose="020B0604020202020204" pitchFamily="34" charset="0"/>
              <a:buChar char="•"/>
            </a:pPr>
            <a:r>
              <a:rPr lang="de-DE" dirty="0">
                <a:solidFill>
                  <a:schemeClr val="tx1"/>
                </a:solidFill>
              </a:rPr>
              <a:t>von </a:t>
            </a:r>
            <a:r>
              <a:rPr lang="de-DE" b="1" dirty="0">
                <a:solidFill>
                  <a:schemeClr val="tx1"/>
                </a:solidFill>
              </a:rPr>
              <a:t>Mathematik:</a:t>
            </a:r>
            <a:r>
              <a:rPr lang="de-DE" dirty="0">
                <a:solidFill>
                  <a:schemeClr val="tx1"/>
                </a:solidFill>
              </a:rPr>
              <a:t> NW oder Informatik als Leistungsfach und weitere NW oder Informatik als Abiturprüfungsfach (zudem: Abiturprüfung in FS verpflichtend)</a:t>
            </a:r>
          </a:p>
          <a:p>
            <a:endParaRPr lang="de-DE" dirty="0">
              <a:solidFill>
                <a:schemeClr val="tx1"/>
              </a:solidFill>
            </a:endParaRPr>
          </a:p>
          <a:p>
            <a:endParaRPr lang="de-DE" dirty="0">
              <a:solidFill>
                <a:schemeClr val="tx1"/>
              </a:solidFill>
            </a:endParaRPr>
          </a:p>
        </p:txBody>
      </p:sp>
      <p:sp>
        <p:nvSpPr>
          <p:cNvPr id="12" name="Ellipse 11">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pic>
        <p:nvPicPr>
          <p:cNvPr id="6" name="Grafik 5">
            <a:extLst>
              <a:ext uri="{FF2B5EF4-FFF2-40B4-BE49-F238E27FC236}">
                <a16:creationId xmlns:a16="http://schemas.microsoft.com/office/drawing/2014/main" id="{79D515D3-D90E-BFF4-9B0A-E54CF46F0BBB}"/>
              </a:ext>
            </a:extLst>
          </p:cNvPr>
          <p:cNvPicPr>
            <a:picLocks noChangeAspect="1"/>
          </p:cNvPicPr>
          <p:nvPr/>
        </p:nvPicPr>
        <p:blipFill>
          <a:blip r:embed="rId3"/>
          <a:stretch>
            <a:fillRect/>
          </a:stretch>
        </p:blipFill>
        <p:spPr>
          <a:xfrm>
            <a:off x="473808" y="3770637"/>
            <a:ext cx="8096190" cy="1603387"/>
          </a:xfrm>
          <a:prstGeom prst="rect">
            <a:avLst/>
          </a:prstGeom>
        </p:spPr>
      </p:pic>
    </p:spTree>
    <p:extLst>
      <p:ext uri="{BB962C8B-B14F-4D97-AF65-F5344CB8AC3E}">
        <p14:creationId xmlns:p14="http://schemas.microsoft.com/office/powerpoint/2010/main" val="196950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Fachspezifische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Besonderheiten</a:t>
            </a:r>
            <a:endParaRPr lang="en-GB" altLang="de-DE" sz="2000" dirty="0">
              <a:solidFill>
                <a:srgbClr val="000000"/>
              </a:solidFill>
              <a:latin typeface="+mn-lt"/>
              <a:cs typeface="Arial" panose="020B0604020202020204" pitchFamily="34" charset="0"/>
            </a:endParaRPr>
          </a:p>
        </p:txBody>
      </p:sp>
      <p:sp>
        <p:nvSpPr>
          <p:cNvPr id="2" name="Rechteck 1">
            <a:extLst>
              <a:ext uri="{FF2B5EF4-FFF2-40B4-BE49-F238E27FC236}">
                <a16:creationId xmlns:a16="http://schemas.microsoft.com/office/drawing/2014/main" id="{1C2BE3B7-1E99-4A7A-B09F-E13E0E7C50D7}"/>
              </a:ext>
            </a:extLst>
          </p:cNvPr>
          <p:cNvSpPr/>
          <p:nvPr/>
        </p:nvSpPr>
        <p:spPr>
          <a:xfrm>
            <a:off x="395533" y="1672687"/>
            <a:ext cx="8421296" cy="4524315"/>
          </a:xfrm>
          <a:prstGeom prst="rect">
            <a:avLst/>
          </a:prstGeom>
        </p:spPr>
        <p:txBody>
          <a:bodyPr wrap="square">
            <a:spAutoFit/>
          </a:bodyPr>
          <a:lstStyle/>
          <a:p>
            <a:r>
              <a:rPr lang="de-DE" b="1" dirty="0">
                <a:cs typeface="Arial" panose="020B0604020202020204" pitchFamily="34" charset="0"/>
              </a:rPr>
              <a:t>Kunst und Musik</a:t>
            </a:r>
          </a:p>
          <a:p>
            <a:pPr marL="285750" indent="-285750">
              <a:buFont typeface="Arial" panose="020B0604020202020204" pitchFamily="34" charset="0"/>
              <a:buChar char="•"/>
            </a:pPr>
            <a:r>
              <a:rPr lang="de-DE" dirty="0">
                <a:cs typeface="Arial" panose="020B0604020202020204" pitchFamily="34" charset="0"/>
              </a:rPr>
              <a:t>als LF: </a:t>
            </a:r>
            <a:r>
              <a:rPr lang="de-DE" i="1" dirty="0">
                <a:cs typeface="Arial" panose="020B0604020202020204" pitchFamily="34" charset="0"/>
              </a:rPr>
              <a:t>verpflichtend schriftlich und fachpraktisch</a:t>
            </a:r>
            <a:br>
              <a:rPr lang="de-DE" dirty="0">
                <a:cs typeface="Arial" panose="020B0604020202020204" pitchFamily="34" charset="0"/>
              </a:rPr>
            </a:br>
            <a:r>
              <a:rPr lang="de-DE" dirty="0">
                <a:cs typeface="Arial" panose="020B0604020202020204" pitchFamily="34" charset="0"/>
              </a:rPr>
              <a:t>Festlegung mit der Fächerwahl </a:t>
            </a:r>
            <a:r>
              <a:rPr lang="de-DE" i="1" dirty="0">
                <a:cs typeface="Arial" panose="020B0604020202020204" pitchFamily="34" charset="0"/>
              </a:rPr>
              <a:t>spätestens zum 15. April in </a:t>
            </a:r>
            <a:r>
              <a:rPr lang="de-DE" i="1" dirty="0" err="1">
                <a:cs typeface="Arial" panose="020B0604020202020204" pitchFamily="34" charset="0"/>
              </a:rPr>
              <a:t>Jgst</a:t>
            </a:r>
            <a:r>
              <a:rPr lang="de-DE" i="1" dirty="0">
                <a:cs typeface="Arial" panose="020B0604020202020204" pitchFamily="34" charset="0"/>
              </a:rPr>
              <a:t>. 11</a:t>
            </a:r>
          </a:p>
          <a:p>
            <a:pPr marL="285750" indent="-285750">
              <a:buFont typeface="Arial" panose="020B0604020202020204" pitchFamily="34" charset="0"/>
              <a:buChar char="•"/>
            </a:pPr>
            <a:r>
              <a:rPr lang="de-DE" dirty="0">
                <a:cs typeface="Arial" panose="020B0604020202020204" pitchFamily="34" charset="0"/>
              </a:rPr>
              <a:t>auf </a:t>
            </a:r>
            <a:r>
              <a:rPr lang="de-DE" dirty="0" err="1">
                <a:cs typeface="Arial" panose="020B0604020202020204" pitchFamily="34" charset="0"/>
              </a:rPr>
              <a:t>gA</a:t>
            </a:r>
            <a:r>
              <a:rPr lang="de-DE" dirty="0">
                <a:cs typeface="Arial" panose="020B0604020202020204" pitchFamily="34" charset="0"/>
              </a:rPr>
              <a:t>: </a:t>
            </a:r>
            <a:r>
              <a:rPr lang="de-DE" i="1" dirty="0">
                <a:cs typeface="Arial" panose="020B0604020202020204" pitchFamily="34" charset="0"/>
              </a:rPr>
              <a:t>nur Kolloquium </a:t>
            </a:r>
            <a:r>
              <a:rPr lang="de-DE" dirty="0">
                <a:cs typeface="Arial" panose="020B0604020202020204" pitchFamily="34" charset="0"/>
              </a:rPr>
              <a:t>möglich </a:t>
            </a:r>
            <a:br>
              <a:rPr lang="de-DE" dirty="0">
                <a:cs typeface="Arial" panose="020B0604020202020204" pitchFamily="34" charset="0"/>
              </a:rPr>
            </a:br>
            <a:r>
              <a:rPr lang="de-DE" dirty="0">
                <a:cs typeface="Arial" panose="020B0604020202020204" pitchFamily="34" charset="0"/>
              </a:rPr>
              <a:t>Festlegung </a:t>
            </a:r>
            <a:r>
              <a:rPr lang="de-DE" i="1" dirty="0">
                <a:cs typeface="Arial" panose="020B0604020202020204" pitchFamily="34" charset="0"/>
              </a:rPr>
              <a:t>6 Wochen vor Beginn der schriftlichen Abiturprüfung</a:t>
            </a:r>
          </a:p>
          <a:p>
            <a:endParaRPr lang="de-DE" dirty="0">
              <a:cs typeface="Arial" panose="020B0604020202020204" pitchFamily="34" charset="0"/>
            </a:endParaRPr>
          </a:p>
          <a:p>
            <a:r>
              <a:rPr lang="de-DE" b="1" dirty="0">
                <a:cs typeface="Arial" panose="020B0604020202020204" pitchFamily="34" charset="0"/>
              </a:rPr>
              <a:t>Sport</a:t>
            </a:r>
          </a:p>
          <a:p>
            <a:pPr marL="285750" indent="-285750">
              <a:buFont typeface="Arial" panose="020B0604020202020204" pitchFamily="34" charset="0"/>
              <a:buChar char="•"/>
            </a:pPr>
            <a:r>
              <a:rPr lang="de-DE" dirty="0">
                <a:cs typeface="Arial" panose="020B0604020202020204" pitchFamily="34" charset="0"/>
              </a:rPr>
              <a:t>als LF: verpflichtend schriftlich </a:t>
            </a:r>
            <a:r>
              <a:rPr lang="de-DE" i="1" dirty="0">
                <a:cs typeface="Arial" panose="020B0604020202020204" pitchFamily="34" charset="0"/>
              </a:rPr>
              <a:t>oder </a:t>
            </a:r>
            <a:r>
              <a:rPr lang="de-DE" dirty="0">
                <a:cs typeface="Arial" panose="020B0604020202020204" pitchFamily="34" charset="0"/>
              </a:rPr>
              <a:t>mündlich und fachpraktisch</a:t>
            </a:r>
            <a:br>
              <a:rPr lang="de-DE" dirty="0">
                <a:cs typeface="Arial" panose="020B0604020202020204" pitchFamily="34" charset="0"/>
              </a:rPr>
            </a:br>
            <a:r>
              <a:rPr lang="de-DE" dirty="0">
                <a:cs typeface="Arial" panose="020B0604020202020204" pitchFamily="34" charset="0"/>
              </a:rPr>
              <a:t>Festlegung </a:t>
            </a:r>
            <a:r>
              <a:rPr lang="de-DE" i="1" dirty="0">
                <a:cs typeface="Arial" panose="020B0604020202020204" pitchFamily="34" charset="0"/>
              </a:rPr>
              <a:t>spätestens zum 31. Januar im Abiturjahr</a:t>
            </a:r>
          </a:p>
          <a:p>
            <a:pPr marL="285750" indent="-285750">
              <a:buFont typeface="Arial" panose="020B0604020202020204" pitchFamily="34" charset="0"/>
              <a:buChar char="•"/>
            </a:pPr>
            <a:r>
              <a:rPr lang="de-DE" dirty="0">
                <a:cs typeface="Arial" panose="020B0604020202020204" pitchFamily="34" charset="0"/>
              </a:rPr>
              <a:t>auf </a:t>
            </a:r>
            <a:r>
              <a:rPr lang="de-DE" dirty="0" err="1">
                <a:cs typeface="Arial" panose="020B0604020202020204" pitchFamily="34" charset="0"/>
              </a:rPr>
              <a:t>gA</a:t>
            </a:r>
            <a:r>
              <a:rPr lang="de-DE" dirty="0">
                <a:cs typeface="Arial" panose="020B0604020202020204" pitchFamily="34" charset="0"/>
              </a:rPr>
              <a:t>: </a:t>
            </a:r>
            <a:r>
              <a:rPr lang="de-DE" i="1" dirty="0">
                <a:cs typeface="Arial" panose="020B0604020202020204" pitchFamily="34" charset="0"/>
              </a:rPr>
              <a:t>keine</a:t>
            </a:r>
            <a:r>
              <a:rPr lang="de-DE" dirty="0">
                <a:cs typeface="Arial" panose="020B0604020202020204" pitchFamily="34" charset="0"/>
              </a:rPr>
              <a:t> Abiturprüfung möglich</a:t>
            </a:r>
          </a:p>
          <a:p>
            <a:endParaRPr lang="de-DE" dirty="0">
              <a:cs typeface="Arial" panose="020B0604020202020204" pitchFamily="34" charset="0"/>
            </a:endParaRPr>
          </a:p>
          <a:p>
            <a:r>
              <a:rPr lang="de-DE" b="1" dirty="0">
                <a:cs typeface="Arial" panose="020B0604020202020204" pitchFamily="34" charset="0"/>
              </a:rPr>
              <a:t>Spät beginnende Fremdsprachen, spät beginnende Informatik, Biophysik (mit Physik), Geologie (mit Geographie)</a:t>
            </a:r>
          </a:p>
          <a:p>
            <a:pPr marL="285750" indent="-285750">
              <a:buFont typeface="Arial" panose="020B0604020202020204" pitchFamily="34" charset="0"/>
              <a:buChar char="•"/>
            </a:pPr>
            <a:r>
              <a:rPr lang="de-DE" i="1" dirty="0">
                <a:cs typeface="Arial" panose="020B0604020202020204" pitchFamily="34" charset="0"/>
              </a:rPr>
              <a:t>nur Kolloquium </a:t>
            </a:r>
            <a:r>
              <a:rPr lang="de-DE" dirty="0">
                <a:cs typeface="Arial" panose="020B0604020202020204" pitchFamily="34" charset="0"/>
              </a:rPr>
              <a:t>möglich</a:t>
            </a:r>
          </a:p>
          <a:p>
            <a:pPr marL="285750" indent="-285750">
              <a:buFont typeface="Arial" panose="020B0604020202020204" pitchFamily="34" charset="0"/>
              <a:buChar char="•"/>
            </a:pPr>
            <a:r>
              <a:rPr lang="de-DE" dirty="0">
                <a:cs typeface="Arial" panose="020B0604020202020204" pitchFamily="34" charset="0"/>
              </a:rPr>
              <a:t>nur bei Belegung des entsprechenden Faches über </a:t>
            </a:r>
            <a:r>
              <a:rPr lang="de-DE" i="1" dirty="0">
                <a:cs typeface="Arial" panose="020B0604020202020204" pitchFamily="34" charset="0"/>
              </a:rPr>
              <a:t>vier Kurshalbjahre</a:t>
            </a:r>
          </a:p>
          <a:p>
            <a:endParaRPr lang="de-DE" dirty="0">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1" name="Ellipse 10">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604821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Beispiel</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D693D5B-B8D0-4894-AEC8-95D8874EF162}"/>
              </a:ext>
            </a:extLst>
          </p:cNvPr>
          <p:cNvGraphicFramePr>
            <a:graphicFrameLocks noGrp="1"/>
          </p:cNvGraphicFramePr>
          <p:nvPr>
            <p:extLst>
              <p:ext uri="{D42A27DB-BD31-4B8C-83A1-F6EECF244321}">
                <p14:modId xmlns:p14="http://schemas.microsoft.com/office/powerpoint/2010/main" val="3816533626"/>
              </p:ext>
            </p:extLst>
          </p:nvPr>
        </p:nvGraphicFramePr>
        <p:xfrm>
          <a:off x="474617" y="1937591"/>
          <a:ext cx="3874460" cy="2225040"/>
        </p:xfrm>
        <a:graphic>
          <a:graphicData uri="http://schemas.openxmlformats.org/drawingml/2006/table">
            <a:tbl>
              <a:tblPr firstRow="1" bandRow="1">
                <a:tableStyleId>{3B4B98B0-60AC-42C2-AFA5-B58CD77FA1E5}</a:tableStyleId>
              </a:tblPr>
              <a:tblGrid>
                <a:gridCol w="2521502">
                  <a:extLst>
                    <a:ext uri="{9D8B030D-6E8A-4147-A177-3AD203B41FA5}">
                      <a16:colId xmlns:a16="http://schemas.microsoft.com/office/drawing/2014/main" val="3657886012"/>
                    </a:ext>
                  </a:extLst>
                </a:gridCol>
                <a:gridCol w="1352958">
                  <a:extLst>
                    <a:ext uri="{9D8B030D-6E8A-4147-A177-3AD203B41FA5}">
                      <a16:colId xmlns:a16="http://schemas.microsoft.com/office/drawing/2014/main" val="2142795075"/>
                    </a:ext>
                  </a:extLst>
                </a:gridCol>
              </a:tblGrid>
              <a:tr h="370840">
                <a:tc>
                  <a:txBody>
                    <a:bodyPr/>
                    <a:lstStyle/>
                    <a:p>
                      <a:r>
                        <a:rPr lang="de-DE" sz="1600" dirty="0"/>
                        <a:t>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Prüfungsform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t>Deutsch (</a:t>
                      </a:r>
                      <a:r>
                        <a:rPr lang="de-DE" sz="1600" dirty="0" err="1"/>
                        <a:t>eA</a:t>
                      </a:r>
                      <a:r>
                        <a:rPr lang="de-DE" sz="1600" dirty="0"/>
                        <a:t>)</a:t>
                      </a:r>
                      <a:endParaRPr lang="de-DE" sz="1600" dirty="0">
                        <a:solidFill>
                          <a:srgbClr val="0070C0"/>
                        </a:solidFill>
                        <a:latin typeface="Arial" panose="020B0604020202020204" pitchFamily="34" charset="0"/>
                        <a:cs typeface="Arial" panose="020B0604020202020204" pitchFamily="34" charset="0"/>
                      </a:endParaRPr>
                    </a:p>
                  </a:txBody>
                  <a:tcPr/>
                </a:tc>
                <a:tc>
                  <a:txBody>
                    <a:bodyPr/>
                    <a:lstStyle/>
                    <a:p>
                      <a:r>
                        <a:rPr lang="de-DE" sz="1600" dirty="0"/>
                        <a:t>schriftlich</a:t>
                      </a:r>
                      <a:endParaRPr lang="de-DE" sz="160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597174"/>
                  </a:ext>
                </a:extLst>
              </a:tr>
              <a:tr h="370840">
                <a:tc>
                  <a:txBody>
                    <a:bodyPr/>
                    <a:lstStyle/>
                    <a:p>
                      <a:r>
                        <a:rPr lang="de-DE" sz="1600" dirty="0"/>
                        <a:t>Mathematik (</a:t>
                      </a:r>
                      <a:r>
                        <a:rPr lang="de-DE" sz="1600" dirty="0" err="1"/>
                        <a:t>eA</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mündlich</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b="1" dirty="0">
                          <a:solidFill>
                            <a:srgbClr val="00B050"/>
                          </a:solidFill>
                        </a:rPr>
                        <a:t>Leistungsfach Englisch (</a:t>
                      </a:r>
                      <a:r>
                        <a:rPr lang="de-DE" sz="1600" b="1" dirty="0" err="1">
                          <a:solidFill>
                            <a:srgbClr val="00B050"/>
                          </a:solidFill>
                        </a:rPr>
                        <a:t>eA</a:t>
                      </a:r>
                      <a:r>
                        <a:rPr lang="de-DE" sz="1600" b="1" dirty="0">
                          <a:solidFill>
                            <a:srgbClr val="00B050"/>
                          </a:solidFill>
                        </a:rPr>
                        <a:t>)</a:t>
                      </a:r>
                      <a:endParaRPr lang="de-DE" sz="1600" b="1" dirty="0">
                        <a:solidFill>
                          <a:srgbClr val="00B050"/>
                        </a:solidFill>
                        <a:latin typeface="Arial" panose="020B0604020202020204" pitchFamily="34" charset="0"/>
                        <a:cs typeface="Arial" panose="020B0604020202020204" pitchFamily="34" charset="0"/>
                      </a:endParaRPr>
                    </a:p>
                  </a:txBody>
                  <a:tcPr/>
                </a:tc>
                <a:tc>
                  <a:txBody>
                    <a:bodyPr/>
                    <a:lstStyle/>
                    <a:p>
                      <a:r>
                        <a:rPr lang="de-DE" sz="1600" b="1" dirty="0">
                          <a:solidFill>
                            <a:srgbClr val="00B050"/>
                          </a:solidFill>
                        </a:rPr>
                        <a:t>schriftlich</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r h="370840">
                <a:tc>
                  <a:txBody>
                    <a:bodyPr/>
                    <a:lstStyle/>
                    <a:p>
                      <a:r>
                        <a:rPr lang="de-DE" sz="1600" dirty="0"/>
                        <a:t>Latein </a:t>
                      </a:r>
                      <a:endParaRPr lang="de-DE" sz="1600" dirty="0">
                        <a:solidFill>
                          <a:srgbClr val="0070C0"/>
                        </a:solidFill>
                        <a:latin typeface="Arial" panose="020B0604020202020204" pitchFamily="34" charset="0"/>
                        <a:cs typeface="Arial" panose="020B0604020202020204" pitchFamily="34" charset="0"/>
                      </a:endParaRPr>
                    </a:p>
                  </a:txBody>
                  <a:tcPr/>
                </a:tc>
                <a:tc>
                  <a:txBody>
                    <a:bodyPr/>
                    <a:lstStyle/>
                    <a:p>
                      <a:r>
                        <a:rPr lang="de-DE" sz="1600" dirty="0"/>
                        <a:t>schriftlich</a:t>
                      </a:r>
                      <a:endParaRPr lang="de-DE" sz="160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1911367"/>
                  </a:ext>
                </a:extLst>
              </a:tr>
              <a:tr h="370840">
                <a:tc>
                  <a:txBody>
                    <a:bodyPr/>
                    <a:lstStyle/>
                    <a:p>
                      <a:r>
                        <a:rPr lang="de-DE" sz="1600" dirty="0"/>
                        <a:t>Wirtschaft und Recht</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mündlich</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34548242"/>
                  </a:ext>
                </a:extLst>
              </a:tr>
            </a:tbl>
          </a:graphicData>
        </a:graphic>
      </p:graphicFrame>
      <p:graphicFrame>
        <p:nvGraphicFramePr>
          <p:cNvPr id="8" name="Tabelle 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1341347766"/>
              </p:ext>
            </p:extLst>
          </p:nvPr>
        </p:nvGraphicFramePr>
        <p:xfrm>
          <a:off x="474617" y="4499144"/>
          <a:ext cx="3874460" cy="1483360"/>
        </p:xfrm>
        <a:graphic>
          <a:graphicData uri="http://schemas.openxmlformats.org/drawingml/2006/table">
            <a:tbl>
              <a:tblPr firstRow="1" bandRow="1">
                <a:tableStyleId>{3B4B98B0-60AC-42C2-AFA5-B58CD77FA1E5}</a:tableStyleId>
              </a:tblPr>
              <a:tblGrid>
                <a:gridCol w="3144073">
                  <a:extLst>
                    <a:ext uri="{9D8B030D-6E8A-4147-A177-3AD203B41FA5}">
                      <a16:colId xmlns:a16="http://schemas.microsoft.com/office/drawing/2014/main" val="3657886012"/>
                    </a:ext>
                  </a:extLst>
                </a:gridCol>
                <a:gridCol w="730387">
                  <a:extLst>
                    <a:ext uri="{9D8B030D-6E8A-4147-A177-3AD203B41FA5}">
                      <a16:colId xmlns:a16="http://schemas.microsoft.com/office/drawing/2014/main" val="2142795075"/>
                    </a:ext>
                  </a:extLst>
                </a:gridCol>
              </a:tblGrid>
              <a:tr h="370840">
                <a:tc>
                  <a:txBody>
                    <a:bodyPr/>
                    <a:lstStyle/>
                    <a:p>
                      <a:r>
                        <a:rPr lang="de-DE" sz="1600" dirty="0"/>
                        <a:t>Abiturfächer</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Deutsch </a:t>
                      </a:r>
                      <a:r>
                        <a:rPr lang="de-DE" sz="1600" i="1" dirty="0"/>
                        <a:t>und </a:t>
                      </a:r>
                      <a:r>
                        <a:rPr lang="de-DE" sz="1600" dirty="0"/>
                        <a:t>Mathematik </a:t>
                      </a:r>
                      <a:r>
                        <a:rPr lang="de-DE" sz="1600" i="1" dirty="0"/>
                        <a:t>und</a:t>
                      </a:r>
                      <a:r>
                        <a:rPr lang="de-DE" sz="1600" dirty="0"/>
                        <a:t> </a:t>
                      </a:r>
                      <a:r>
                        <a:rPr lang="de-DE" sz="1600" dirty="0" err="1"/>
                        <a:t>LF</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eine </a:t>
                      </a:r>
                      <a:r>
                        <a:rPr lang="de-DE" sz="1600" dirty="0" err="1"/>
                        <a:t>fortgef</a:t>
                      </a:r>
                      <a:r>
                        <a:rPr lang="de-DE" sz="1600" dirty="0"/>
                        <a:t>. </a:t>
                      </a:r>
                      <a:r>
                        <a:rPr lang="de-DE" sz="1600" dirty="0" err="1"/>
                        <a:t>FS</a:t>
                      </a:r>
                      <a:r>
                        <a:rPr lang="de-DE" sz="1600" dirty="0"/>
                        <a:t> </a:t>
                      </a:r>
                      <a:r>
                        <a:rPr lang="de-DE" sz="1600" i="1" dirty="0"/>
                        <a:t>oder </a:t>
                      </a:r>
                      <a:r>
                        <a:rPr lang="de-DE" sz="1600" dirty="0"/>
                        <a:t>NW</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mind. ein GPR-Fach</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4" name="Ellipse 13">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5BA87604-5981-432B-960C-C1838C9D0ED7}"/>
              </a:ext>
            </a:extLst>
          </p:cNvPr>
          <p:cNvSpPr txBox="1"/>
          <p:nvPr/>
        </p:nvSpPr>
        <p:spPr>
          <a:xfrm>
            <a:off x="2017831" y="1135415"/>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a:solidFill>
                  <a:srgbClr val="00B050"/>
                </a:solidFill>
                <a:cs typeface="Arial" panose="020B0604020202020204" pitchFamily="34" charset="0"/>
              </a:rPr>
              <a:t>sprachlichen</a:t>
            </a:r>
            <a:r>
              <a:rPr lang="de-DE" sz="1400" dirty="0">
                <a:cs typeface="Arial" panose="020B0604020202020204" pitchFamily="34" charset="0"/>
              </a:rPr>
              <a:t> Bereich</a:t>
            </a:r>
          </a:p>
        </p:txBody>
      </p:sp>
      <p:graphicFrame>
        <p:nvGraphicFramePr>
          <p:cNvPr id="18" name="Tabelle 1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3633713115"/>
              </p:ext>
            </p:extLst>
          </p:nvPr>
        </p:nvGraphicFramePr>
        <p:xfrm>
          <a:off x="4712354" y="4499144"/>
          <a:ext cx="3874460" cy="1483360"/>
        </p:xfrm>
        <a:graphic>
          <a:graphicData uri="http://schemas.openxmlformats.org/drawingml/2006/table">
            <a:tbl>
              <a:tblPr firstRow="1" bandRow="1">
                <a:tableStyleId>{3B4B98B0-60AC-42C2-AFA5-B58CD77FA1E5}</a:tableStyleId>
              </a:tblPr>
              <a:tblGrid>
                <a:gridCol w="3075980">
                  <a:extLst>
                    <a:ext uri="{9D8B030D-6E8A-4147-A177-3AD203B41FA5}">
                      <a16:colId xmlns:a16="http://schemas.microsoft.com/office/drawing/2014/main" val="3657886012"/>
                    </a:ext>
                  </a:extLst>
                </a:gridCol>
                <a:gridCol w="798480">
                  <a:extLst>
                    <a:ext uri="{9D8B030D-6E8A-4147-A177-3AD203B41FA5}">
                      <a16:colId xmlns:a16="http://schemas.microsoft.com/office/drawing/2014/main" val="2142795075"/>
                    </a:ext>
                  </a:extLst>
                </a:gridCol>
              </a:tblGrid>
              <a:tr h="370840">
                <a:tc>
                  <a:txBody>
                    <a:bodyPr/>
                    <a:lstStyle/>
                    <a:p>
                      <a:r>
                        <a:rPr lang="de-DE" sz="1600" dirty="0"/>
                        <a:t>Prüfungsformen</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a:t>
                      </a:r>
                      <a:r>
                        <a:rPr lang="de-DE" sz="1600" baseline="0" dirty="0"/>
                        <a:t> x </a:t>
                      </a:r>
                      <a:r>
                        <a:rPr lang="de-DE" sz="1600" dirty="0"/>
                        <a:t>schriftl., 2 x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zwei Fächer auf </a:t>
                      </a:r>
                      <a:r>
                        <a:rPr lang="de-DE" sz="1600" dirty="0" err="1"/>
                        <a:t>eA</a:t>
                      </a:r>
                      <a:r>
                        <a:rPr lang="de-DE" sz="1600" dirty="0"/>
                        <a:t> schriftl.</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höchst. ein Fach auf </a:t>
                      </a:r>
                      <a:r>
                        <a:rPr lang="de-DE" sz="1600" dirty="0" err="1"/>
                        <a:t>eA</a:t>
                      </a:r>
                      <a:r>
                        <a:rPr lang="de-DE" sz="1600" dirty="0"/>
                        <a:t>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20" name="Ellipse 19">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940278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Beispiel</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D693D5B-B8D0-4894-AEC8-95D8874EF162}"/>
              </a:ext>
            </a:extLst>
          </p:cNvPr>
          <p:cNvGraphicFramePr>
            <a:graphicFrameLocks noGrp="1"/>
          </p:cNvGraphicFramePr>
          <p:nvPr>
            <p:extLst>
              <p:ext uri="{D42A27DB-BD31-4B8C-83A1-F6EECF244321}">
                <p14:modId xmlns:p14="http://schemas.microsoft.com/office/powerpoint/2010/main" val="2369618864"/>
              </p:ext>
            </p:extLst>
          </p:nvPr>
        </p:nvGraphicFramePr>
        <p:xfrm>
          <a:off x="474617" y="1937591"/>
          <a:ext cx="3874460" cy="2225040"/>
        </p:xfrm>
        <a:graphic>
          <a:graphicData uri="http://schemas.openxmlformats.org/drawingml/2006/table">
            <a:tbl>
              <a:tblPr firstRow="1" bandRow="1">
                <a:tableStyleId>{3B4B98B0-60AC-42C2-AFA5-B58CD77FA1E5}</a:tableStyleId>
              </a:tblPr>
              <a:tblGrid>
                <a:gridCol w="2521502">
                  <a:extLst>
                    <a:ext uri="{9D8B030D-6E8A-4147-A177-3AD203B41FA5}">
                      <a16:colId xmlns:a16="http://schemas.microsoft.com/office/drawing/2014/main" val="3657886012"/>
                    </a:ext>
                  </a:extLst>
                </a:gridCol>
                <a:gridCol w="1352958">
                  <a:extLst>
                    <a:ext uri="{9D8B030D-6E8A-4147-A177-3AD203B41FA5}">
                      <a16:colId xmlns:a16="http://schemas.microsoft.com/office/drawing/2014/main" val="2142795075"/>
                    </a:ext>
                  </a:extLst>
                </a:gridCol>
              </a:tblGrid>
              <a:tr h="370840">
                <a:tc>
                  <a:txBody>
                    <a:bodyPr/>
                    <a:lstStyle/>
                    <a:p>
                      <a:r>
                        <a:rPr lang="de-DE" sz="1600" dirty="0"/>
                        <a:t>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Prüfungsform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latin typeface="+mn-lt"/>
                          <a:cs typeface="Arial" panose="020B0604020202020204" pitchFamily="34" charset="0"/>
                        </a:rPr>
                        <a:t>Deutsch (</a:t>
                      </a:r>
                      <a:r>
                        <a:rPr lang="de-DE" sz="1600" dirty="0" err="1">
                          <a:latin typeface="+mn-lt"/>
                          <a:cs typeface="Arial" panose="020B0604020202020204" pitchFamily="34" charset="0"/>
                        </a:rPr>
                        <a:t>eA</a:t>
                      </a:r>
                      <a:r>
                        <a:rPr lang="de-DE" sz="1600" dirty="0">
                          <a:latin typeface="+mn-lt"/>
                          <a:cs typeface="Arial" panose="020B0604020202020204" pitchFamily="34" charset="0"/>
                        </a:rPr>
                        <a:t>)</a:t>
                      </a:r>
                    </a:p>
                  </a:txBody>
                  <a:tcPr/>
                </a:tc>
                <a:tc>
                  <a:txBody>
                    <a:bodyPr/>
                    <a:lstStyle/>
                    <a:p>
                      <a:r>
                        <a:rPr lang="de-DE" sz="1600" dirty="0">
                          <a:latin typeface="+mn-lt"/>
                          <a:cs typeface="Arial" panose="020B0604020202020204" pitchFamily="34" charset="0"/>
                        </a:rPr>
                        <a:t>mündlich</a:t>
                      </a:r>
                    </a:p>
                  </a:txBody>
                  <a:tcPr/>
                </a:tc>
                <a:extLst>
                  <a:ext uri="{0D108BD9-81ED-4DB2-BD59-A6C34878D82A}">
                    <a16:rowId xmlns:a16="http://schemas.microsoft.com/office/drawing/2014/main" val="1672597174"/>
                  </a:ext>
                </a:extLst>
              </a:tr>
              <a:tr h="370840">
                <a:tc>
                  <a:txBody>
                    <a:bodyPr/>
                    <a:lstStyle/>
                    <a:p>
                      <a:r>
                        <a:rPr lang="de-DE" sz="1600" dirty="0">
                          <a:solidFill>
                            <a:schemeClr val="tx1"/>
                          </a:solidFill>
                          <a:latin typeface="+mn-lt"/>
                          <a:cs typeface="Arial" panose="020B0604020202020204" pitchFamily="34" charset="0"/>
                        </a:rPr>
                        <a:t>Mathematik (</a:t>
                      </a:r>
                      <a:r>
                        <a:rPr lang="de-DE" sz="1600" dirty="0" err="1">
                          <a:solidFill>
                            <a:schemeClr val="tx1"/>
                          </a:solidFill>
                          <a:latin typeface="+mn-lt"/>
                          <a:cs typeface="Arial" panose="020B0604020202020204" pitchFamily="34" charset="0"/>
                        </a:rPr>
                        <a:t>eA</a:t>
                      </a:r>
                      <a:r>
                        <a:rPr lang="de-DE" sz="1600" dirty="0">
                          <a:solidFill>
                            <a:schemeClr val="tx1"/>
                          </a:solidFill>
                          <a:latin typeface="+mn-lt"/>
                          <a:cs typeface="Arial" panose="020B0604020202020204" pitchFamily="34" charset="0"/>
                        </a:rPr>
                        <a:t>)</a:t>
                      </a:r>
                    </a:p>
                  </a:txBody>
                  <a:tcPr/>
                </a:tc>
                <a:tc>
                  <a:txBody>
                    <a:bodyPr/>
                    <a:lstStyle/>
                    <a:p>
                      <a:r>
                        <a:rPr lang="de-DE" sz="1600" dirty="0">
                          <a:solidFill>
                            <a:schemeClr val="tx1"/>
                          </a:solidFill>
                          <a:latin typeface="+mn-lt"/>
                          <a:cs typeface="Arial" panose="020B0604020202020204" pitchFamily="34" charset="0"/>
                        </a:rPr>
                        <a:t>schriftlich</a:t>
                      </a:r>
                    </a:p>
                  </a:txBody>
                  <a:tcPr/>
                </a:tc>
                <a:extLst>
                  <a:ext uri="{0D108BD9-81ED-4DB2-BD59-A6C34878D82A}">
                    <a16:rowId xmlns:a16="http://schemas.microsoft.com/office/drawing/2014/main" val="3927580195"/>
                  </a:ext>
                </a:extLst>
              </a:tr>
              <a:tr h="370840">
                <a:tc>
                  <a:txBody>
                    <a:bodyPr/>
                    <a:lstStyle/>
                    <a:p>
                      <a:r>
                        <a:rPr lang="de-DE" sz="1600" b="1" dirty="0">
                          <a:solidFill>
                            <a:srgbClr val="FF9933"/>
                          </a:solidFill>
                          <a:latin typeface="+mn-lt"/>
                          <a:cs typeface="Arial" panose="020B0604020202020204" pitchFamily="34" charset="0"/>
                        </a:rPr>
                        <a:t>Leistungsfach Physik (</a:t>
                      </a:r>
                      <a:r>
                        <a:rPr lang="de-DE" sz="1600" b="1" dirty="0" err="1">
                          <a:solidFill>
                            <a:srgbClr val="FF9933"/>
                          </a:solidFill>
                          <a:latin typeface="+mn-lt"/>
                          <a:cs typeface="Arial" panose="020B0604020202020204" pitchFamily="34" charset="0"/>
                        </a:rPr>
                        <a:t>eA</a:t>
                      </a:r>
                      <a:r>
                        <a:rPr lang="de-DE" sz="1600" b="1" dirty="0">
                          <a:solidFill>
                            <a:srgbClr val="FF9933"/>
                          </a:solidFill>
                          <a:latin typeface="+mn-lt"/>
                          <a:cs typeface="Arial" panose="020B0604020202020204" pitchFamily="34" charset="0"/>
                        </a:rPr>
                        <a:t>)</a:t>
                      </a:r>
                    </a:p>
                  </a:txBody>
                  <a:tcPr/>
                </a:tc>
                <a:tc>
                  <a:txBody>
                    <a:bodyPr/>
                    <a:lstStyle/>
                    <a:p>
                      <a:r>
                        <a:rPr lang="de-DE" sz="1600" b="1" dirty="0">
                          <a:solidFill>
                            <a:srgbClr val="FF9933"/>
                          </a:solidFill>
                          <a:latin typeface="+mn-lt"/>
                          <a:cs typeface="Arial" panose="020B0604020202020204" pitchFamily="34" charset="0"/>
                        </a:rPr>
                        <a:t>schriftlich</a:t>
                      </a:r>
                    </a:p>
                  </a:txBody>
                  <a:tcPr/>
                </a:tc>
                <a:extLst>
                  <a:ext uri="{0D108BD9-81ED-4DB2-BD59-A6C34878D82A}">
                    <a16:rowId xmlns:a16="http://schemas.microsoft.com/office/drawing/2014/main" val="2701114109"/>
                  </a:ext>
                </a:extLst>
              </a:tr>
              <a:tr h="370840">
                <a:tc>
                  <a:txBody>
                    <a:bodyPr/>
                    <a:lstStyle/>
                    <a:p>
                      <a:r>
                        <a:rPr lang="de-DE" sz="1600" dirty="0">
                          <a:solidFill>
                            <a:schemeClr val="tx1"/>
                          </a:solidFill>
                          <a:latin typeface="+mn-lt"/>
                          <a:cs typeface="Arial" panose="020B0604020202020204" pitchFamily="34" charset="0"/>
                        </a:rPr>
                        <a:t>Informatik</a:t>
                      </a:r>
                    </a:p>
                  </a:txBody>
                  <a:tcPr/>
                </a:tc>
                <a:tc>
                  <a:txBody>
                    <a:bodyPr/>
                    <a:lstStyle/>
                    <a:p>
                      <a:r>
                        <a:rPr lang="de-DE" sz="1600" dirty="0">
                          <a:solidFill>
                            <a:schemeClr val="tx1"/>
                          </a:solidFill>
                          <a:latin typeface="+mn-lt"/>
                          <a:cs typeface="Arial" panose="020B0604020202020204" pitchFamily="34" charset="0"/>
                        </a:rPr>
                        <a:t>mündlich</a:t>
                      </a:r>
                    </a:p>
                  </a:txBody>
                  <a:tcPr/>
                </a:tc>
                <a:extLst>
                  <a:ext uri="{0D108BD9-81ED-4DB2-BD59-A6C34878D82A}">
                    <a16:rowId xmlns:a16="http://schemas.microsoft.com/office/drawing/2014/main" val="2051911367"/>
                  </a:ext>
                </a:extLst>
              </a:tr>
              <a:tr h="370840">
                <a:tc>
                  <a:txBody>
                    <a:bodyPr/>
                    <a:lstStyle/>
                    <a:p>
                      <a:r>
                        <a:rPr lang="de-DE" sz="1600" dirty="0">
                          <a:latin typeface="+mn-lt"/>
                          <a:cs typeface="Arial" panose="020B0604020202020204" pitchFamily="34" charset="0"/>
                        </a:rPr>
                        <a:t>Geographie</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3834548242"/>
                  </a:ext>
                </a:extLst>
              </a:tr>
            </a:tbl>
          </a:graphicData>
        </a:graphic>
      </p:graphicFrame>
      <p:graphicFrame>
        <p:nvGraphicFramePr>
          <p:cNvPr id="8" name="Tabelle 7">
            <a:extLst>
              <a:ext uri="{FF2B5EF4-FFF2-40B4-BE49-F238E27FC236}">
                <a16:creationId xmlns:a16="http://schemas.microsoft.com/office/drawing/2014/main" id="{0A8AC2D8-1FF9-48CE-912A-1E284D7C0015}"/>
              </a:ext>
            </a:extLst>
          </p:cNvPr>
          <p:cNvGraphicFramePr>
            <a:graphicFrameLocks noGrp="1"/>
          </p:cNvGraphicFramePr>
          <p:nvPr/>
        </p:nvGraphicFramePr>
        <p:xfrm>
          <a:off x="474617" y="4499144"/>
          <a:ext cx="3874460" cy="1483360"/>
        </p:xfrm>
        <a:graphic>
          <a:graphicData uri="http://schemas.openxmlformats.org/drawingml/2006/table">
            <a:tbl>
              <a:tblPr firstRow="1" bandRow="1">
                <a:tableStyleId>{3B4B98B0-60AC-42C2-AFA5-B58CD77FA1E5}</a:tableStyleId>
              </a:tblPr>
              <a:tblGrid>
                <a:gridCol w="3144073">
                  <a:extLst>
                    <a:ext uri="{9D8B030D-6E8A-4147-A177-3AD203B41FA5}">
                      <a16:colId xmlns:a16="http://schemas.microsoft.com/office/drawing/2014/main" val="3657886012"/>
                    </a:ext>
                  </a:extLst>
                </a:gridCol>
                <a:gridCol w="730387">
                  <a:extLst>
                    <a:ext uri="{9D8B030D-6E8A-4147-A177-3AD203B41FA5}">
                      <a16:colId xmlns:a16="http://schemas.microsoft.com/office/drawing/2014/main" val="2142795075"/>
                    </a:ext>
                  </a:extLst>
                </a:gridCol>
              </a:tblGrid>
              <a:tr h="370840">
                <a:tc>
                  <a:txBody>
                    <a:bodyPr/>
                    <a:lstStyle/>
                    <a:p>
                      <a:r>
                        <a:rPr lang="de-DE" sz="1600" dirty="0"/>
                        <a:t>Abiturfächer</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Deutsch </a:t>
                      </a:r>
                      <a:r>
                        <a:rPr lang="de-DE" sz="1600" i="1" dirty="0"/>
                        <a:t>und </a:t>
                      </a:r>
                      <a:r>
                        <a:rPr lang="de-DE" sz="1600" dirty="0"/>
                        <a:t>Mathematik </a:t>
                      </a:r>
                      <a:r>
                        <a:rPr lang="de-DE" sz="1600" i="1" dirty="0"/>
                        <a:t>und</a:t>
                      </a:r>
                      <a:r>
                        <a:rPr lang="de-DE" sz="1600" dirty="0"/>
                        <a:t> </a:t>
                      </a:r>
                      <a:r>
                        <a:rPr lang="de-DE" sz="1600" dirty="0" err="1"/>
                        <a:t>LF</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eine </a:t>
                      </a:r>
                      <a:r>
                        <a:rPr lang="de-DE" sz="1600" dirty="0" err="1"/>
                        <a:t>fortgef</a:t>
                      </a:r>
                      <a:r>
                        <a:rPr lang="de-DE" sz="1600" dirty="0"/>
                        <a:t>. </a:t>
                      </a:r>
                      <a:r>
                        <a:rPr lang="de-DE" sz="1600" dirty="0" err="1"/>
                        <a:t>FS</a:t>
                      </a:r>
                      <a:r>
                        <a:rPr lang="de-DE" sz="1600" dirty="0"/>
                        <a:t> </a:t>
                      </a:r>
                      <a:r>
                        <a:rPr lang="de-DE" sz="1600" i="1" dirty="0"/>
                        <a:t>oder </a:t>
                      </a:r>
                      <a:r>
                        <a:rPr lang="de-DE" sz="1600" dirty="0"/>
                        <a:t>NW</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mind. ein GPR-Fach</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4" name="Ellipse 13">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5BA87604-5981-432B-960C-C1838C9D0ED7}"/>
              </a:ext>
            </a:extLst>
          </p:cNvPr>
          <p:cNvSpPr txBox="1"/>
          <p:nvPr/>
        </p:nvSpPr>
        <p:spPr>
          <a:xfrm>
            <a:off x="2017831" y="1135415"/>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b="1" i="1" dirty="0">
                <a:solidFill>
                  <a:srgbClr val="FF9933"/>
                </a:solidFill>
                <a:cs typeface="Arial" panose="020B0604020202020204" pitchFamily="34" charset="0"/>
              </a:rPr>
              <a:t>MINT</a:t>
            </a:r>
            <a:r>
              <a:rPr lang="de-DE" sz="1400" i="1" dirty="0">
                <a:cs typeface="Arial" panose="020B0604020202020204" pitchFamily="34" charset="0"/>
              </a:rPr>
              <a:t>-</a:t>
            </a:r>
            <a:r>
              <a:rPr lang="de-DE" sz="1400" dirty="0">
                <a:cs typeface="Arial" panose="020B0604020202020204" pitchFamily="34" charset="0"/>
              </a:rPr>
              <a:t>Bereich</a:t>
            </a:r>
          </a:p>
        </p:txBody>
      </p:sp>
      <p:graphicFrame>
        <p:nvGraphicFramePr>
          <p:cNvPr id="18" name="Tabelle 1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2251504880"/>
              </p:ext>
            </p:extLst>
          </p:nvPr>
        </p:nvGraphicFramePr>
        <p:xfrm>
          <a:off x="4712354" y="4499144"/>
          <a:ext cx="3874460" cy="1483360"/>
        </p:xfrm>
        <a:graphic>
          <a:graphicData uri="http://schemas.openxmlformats.org/drawingml/2006/table">
            <a:tbl>
              <a:tblPr firstRow="1" bandRow="1">
                <a:tableStyleId>{3B4B98B0-60AC-42C2-AFA5-B58CD77FA1E5}</a:tableStyleId>
              </a:tblPr>
              <a:tblGrid>
                <a:gridCol w="3075980">
                  <a:extLst>
                    <a:ext uri="{9D8B030D-6E8A-4147-A177-3AD203B41FA5}">
                      <a16:colId xmlns:a16="http://schemas.microsoft.com/office/drawing/2014/main" val="3657886012"/>
                    </a:ext>
                  </a:extLst>
                </a:gridCol>
                <a:gridCol w="798480">
                  <a:extLst>
                    <a:ext uri="{9D8B030D-6E8A-4147-A177-3AD203B41FA5}">
                      <a16:colId xmlns:a16="http://schemas.microsoft.com/office/drawing/2014/main" val="2142795075"/>
                    </a:ext>
                  </a:extLst>
                </a:gridCol>
              </a:tblGrid>
              <a:tr h="370840">
                <a:tc>
                  <a:txBody>
                    <a:bodyPr/>
                    <a:lstStyle/>
                    <a:p>
                      <a:r>
                        <a:rPr lang="de-DE" sz="1600" dirty="0"/>
                        <a:t>Prüfungsformen</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a:t>
                      </a:r>
                      <a:r>
                        <a:rPr lang="de-DE" sz="1600" baseline="0" dirty="0"/>
                        <a:t> x </a:t>
                      </a:r>
                      <a:r>
                        <a:rPr lang="de-DE" sz="1600" dirty="0"/>
                        <a:t>schriftl., 2 x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zwei Fächer auf </a:t>
                      </a:r>
                      <a:r>
                        <a:rPr lang="de-DE" sz="1600" dirty="0" err="1"/>
                        <a:t>eA</a:t>
                      </a:r>
                      <a:r>
                        <a:rPr lang="de-DE" sz="1600" dirty="0"/>
                        <a:t> schriftl.</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höchst. ein Fach auf </a:t>
                      </a:r>
                      <a:r>
                        <a:rPr lang="de-DE" sz="1600" dirty="0" err="1"/>
                        <a:t>eA</a:t>
                      </a:r>
                      <a:r>
                        <a:rPr lang="de-DE" sz="1600" dirty="0"/>
                        <a:t>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338389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Beispiel</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D693D5B-B8D0-4894-AEC8-95D8874EF162}"/>
              </a:ext>
            </a:extLst>
          </p:cNvPr>
          <p:cNvGraphicFramePr>
            <a:graphicFrameLocks noGrp="1"/>
          </p:cNvGraphicFramePr>
          <p:nvPr>
            <p:extLst>
              <p:ext uri="{D42A27DB-BD31-4B8C-83A1-F6EECF244321}">
                <p14:modId xmlns:p14="http://schemas.microsoft.com/office/powerpoint/2010/main" val="3902951146"/>
              </p:ext>
            </p:extLst>
          </p:nvPr>
        </p:nvGraphicFramePr>
        <p:xfrm>
          <a:off x="474617" y="1937591"/>
          <a:ext cx="3874460" cy="2225040"/>
        </p:xfrm>
        <a:graphic>
          <a:graphicData uri="http://schemas.openxmlformats.org/drawingml/2006/table">
            <a:tbl>
              <a:tblPr firstRow="1" bandRow="1">
                <a:tableStyleId>{3B4B98B0-60AC-42C2-AFA5-B58CD77FA1E5}</a:tableStyleId>
              </a:tblPr>
              <a:tblGrid>
                <a:gridCol w="2521502">
                  <a:extLst>
                    <a:ext uri="{9D8B030D-6E8A-4147-A177-3AD203B41FA5}">
                      <a16:colId xmlns:a16="http://schemas.microsoft.com/office/drawing/2014/main" val="3657886012"/>
                    </a:ext>
                  </a:extLst>
                </a:gridCol>
                <a:gridCol w="1352958">
                  <a:extLst>
                    <a:ext uri="{9D8B030D-6E8A-4147-A177-3AD203B41FA5}">
                      <a16:colId xmlns:a16="http://schemas.microsoft.com/office/drawing/2014/main" val="2142795075"/>
                    </a:ext>
                  </a:extLst>
                </a:gridCol>
              </a:tblGrid>
              <a:tr h="370840">
                <a:tc>
                  <a:txBody>
                    <a:bodyPr/>
                    <a:lstStyle/>
                    <a:p>
                      <a:r>
                        <a:rPr lang="de-DE" sz="1600" dirty="0"/>
                        <a:t>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Prüfungsform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latin typeface="+mn-lt"/>
                          <a:cs typeface="Arial" panose="020B0604020202020204" pitchFamily="34" charset="0"/>
                        </a:rPr>
                        <a:t>Deutsch (</a:t>
                      </a:r>
                      <a:r>
                        <a:rPr lang="de-DE" sz="1600" dirty="0" err="1">
                          <a:latin typeface="+mn-lt"/>
                          <a:cs typeface="Arial" panose="020B0604020202020204" pitchFamily="34" charset="0"/>
                        </a:rPr>
                        <a:t>eA</a:t>
                      </a:r>
                      <a:r>
                        <a:rPr lang="de-DE" sz="1600" dirty="0">
                          <a:latin typeface="+mn-lt"/>
                          <a:cs typeface="Arial" panose="020B0604020202020204" pitchFamily="34" charset="0"/>
                        </a:rPr>
                        <a:t>)</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1672597174"/>
                  </a:ext>
                </a:extLst>
              </a:tr>
              <a:tr h="370840">
                <a:tc>
                  <a:txBody>
                    <a:bodyPr/>
                    <a:lstStyle/>
                    <a:p>
                      <a:r>
                        <a:rPr lang="de-DE" sz="1600" dirty="0">
                          <a:latin typeface="+mn-lt"/>
                          <a:cs typeface="Arial" panose="020B0604020202020204" pitchFamily="34" charset="0"/>
                        </a:rPr>
                        <a:t>Mathematik (</a:t>
                      </a:r>
                      <a:r>
                        <a:rPr lang="de-DE" sz="1600" dirty="0" err="1">
                          <a:latin typeface="+mn-lt"/>
                          <a:cs typeface="Arial" panose="020B0604020202020204" pitchFamily="34" charset="0"/>
                        </a:rPr>
                        <a:t>eA</a:t>
                      </a:r>
                      <a:r>
                        <a:rPr lang="de-DE" sz="1600" dirty="0">
                          <a:latin typeface="+mn-lt"/>
                          <a:cs typeface="Arial" panose="020B0604020202020204" pitchFamily="34" charset="0"/>
                        </a:rPr>
                        <a:t>)</a:t>
                      </a:r>
                    </a:p>
                  </a:txBody>
                  <a:tcPr/>
                </a:tc>
                <a:tc>
                  <a:txBody>
                    <a:bodyPr/>
                    <a:lstStyle/>
                    <a:p>
                      <a:r>
                        <a:rPr lang="de-DE" sz="1600" dirty="0">
                          <a:latin typeface="+mn-lt"/>
                          <a:cs typeface="Arial" panose="020B0604020202020204" pitchFamily="34" charset="0"/>
                        </a:rPr>
                        <a:t>mündlich</a:t>
                      </a:r>
                    </a:p>
                  </a:txBody>
                  <a:tcPr/>
                </a:tc>
                <a:extLst>
                  <a:ext uri="{0D108BD9-81ED-4DB2-BD59-A6C34878D82A}">
                    <a16:rowId xmlns:a16="http://schemas.microsoft.com/office/drawing/2014/main" val="3927580195"/>
                  </a:ext>
                </a:extLst>
              </a:tr>
              <a:tr h="370840">
                <a:tc>
                  <a:txBody>
                    <a:bodyPr/>
                    <a:lstStyle/>
                    <a:p>
                      <a:r>
                        <a:rPr lang="de-DE" sz="1600" b="1" dirty="0">
                          <a:solidFill>
                            <a:srgbClr val="C808A3"/>
                          </a:solidFill>
                          <a:latin typeface="+mn-lt"/>
                          <a:cs typeface="Arial" panose="020B0604020202020204" pitchFamily="34" charset="0"/>
                        </a:rPr>
                        <a:t>Leistungsfach </a:t>
                      </a:r>
                      <a:r>
                        <a:rPr lang="de-DE" sz="1600" b="1" dirty="0" err="1">
                          <a:solidFill>
                            <a:srgbClr val="C808A3"/>
                          </a:solidFill>
                          <a:latin typeface="+mn-lt"/>
                          <a:cs typeface="Arial" panose="020B0604020202020204" pitchFamily="34" charset="0"/>
                        </a:rPr>
                        <a:t>PuG</a:t>
                      </a:r>
                      <a:r>
                        <a:rPr lang="de-DE" sz="1600" b="1" dirty="0">
                          <a:solidFill>
                            <a:srgbClr val="C808A3"/>
                          </a:solidFill>
                          <a:latin typeface="+mn-lt"/>
                          <a:cs typeface="Arial" panose="020B0604020202020204" pitchFamily="34" charset="0"/>
                        </a:rPr>
                        <a:t> (</a:t>
                      </a:r>
                      <a:r>
                        <a:rPr lang="de-DE" sz="1600" b="1" dirty="0" err="1">
                          <a:solidFill>
                            <a:srgbClr val="C808A3"/>
                          </a:solidFill>
                          <a:latin typeface="+mn-lt"/>
                          <a:cs typeface="Arial" panose="020B0604020202020204" pitchFamily="34" charset="0"/>
                        </a:rPr>
                        <a:t>eA</a:t>
                      </a:r>
                      <a:r>
                        <a:rPr lang="de-DE" sz="1600" b="1" dirty="0">
                          <a:solidFill>
                            <a:srgbClr val="C808A3"/>
                          </a:solidFill>
                          <a:latin typeface="+mn-lt"/>
                          <a:cs typeface="Arial" panose="020B0604020202020204" pitchFamily="34" charset="0"/>
                        </a:rPr>
                        <a:t>)</a:t>
                      </a:r>
                    </a:p>
                  </a:txBody>
                  <a:tcPr/>
                </a:tc>
                <a:tc>
                  <a:txBody>
                    <a:bodyPr/>
                    <a:lstStyle/>
                    <a:p>
                      <a:r>
                        <a:rPr lang="de-DE" sz="1600" b="1" dirty="0">
                          <a:solidFill>
                            <a:srgbClr val="C808A3"/>
                          </a:solidFill>
                          <a:latin typeface="+mn-lt"/>
                          <a:cs typeface="Arial" panose="020B0604020202020204" pitchFamily="34" charset="0"/>
                        </a:rPr>
                        <a:t>schriftlich</a:t>
                      </a:r>
                    </a:p>
                  </a:txBody>
                  <a:tcPr/>
                </a:tc>
                <a:extLst>
                  <a:ext uri="{0D108BD9-81ED-4DB2-BD59-A6C34878D82A}">
                    <a16:rowId xmlns:a16="http://schemas.microsoft.com/office/drawing/2014/main" val="2701114109"/>
                  </a:ext>
                </a:extLst>
              </a:tr>
              <a:tr h="370840">
                <a:tc>
                  <a:txBody>
                    <a:bodyPr/>
                    <a:lstStyle/>
                    <a:p>
                      <a:r>
                        <a:rPr lang="de-DE" sz="1600" dirty="0">
                          <a:solidFill>
                            <a:schemeClr val="tx1"/>
                          </a:solidFill>
                          <a:latin typeface="+mn-lt"/>
                          <a:cs typeface="Arial" panose="020B0604020202020204" pitchFamily="34" charset="0"/>
                        </a:rPr>
                        <a:t>Katholische Religionslehre</a:t>
                      </a:r>
                    </a:p>
                  </a:txBody>
                  <a:tcPr/>
                </a:tc>
                <a:tc>
                  <a:txBody>
                    <a:bodyPr/>
                    <a:lstStyle/>
                    <a:p>
                      <a:r>
                        <a:rPr lang="de-DE" sz="1600" dirty="0">
                          <a:solidFill>
                            <a:schemeClr val="tx1"/>
                          </a:solidFill>
                          <a:latin typeface="+mn-lt"/>
                          <a:cs typeface="Arial" panose="020B0604020202020204" pitchFamily="34" charset="0"/>
                        </a:rPr>
                        <a:t>schriftlich</a:t>
                      </a:r>
                    </a:p>
                  </a:txBody>
                  <a:tcPr/>
                </a:tc>
                <a:extLst>
                  <a:ext uri="{0D108BD9-81ED-4DB2-BD59-A6C34878D82A}">
                    <a16:rowId xmlns:a16="http://schemas.microsoft.com/office/drawing/2014/main" val="2051911367"/>
                  </a:ext>
                </a:extLst>
              </a:tr>
              <a:tr h="370840">
                <a:tc>
                  <a:txBody>
                    <a:bodyPr/>
                    <a:lstStyle/>
                    <a:p>
                      <a:r>
                        <a:rPr lang="de-DE" sz="1600" dirty="0">
                          <a:latin typeface="+mn-lt"/>
                          <a:cs typeface="Arial" panose="020B0604020202020204" pitchFamily="34" charset="0"/>
                        </a:rPr>
                        <a:t>Englisch</a:t>
                      </a:r>
                    </a:p>
                  </a:txBody>
                  <a:tcPr/>
                </a:tc>
                <a:tc>
                  <a:txBody>
                    <a:bodyPr/>
                    <a:lstStyle/>
                    <a:p>
                      <a:r>
                        <a:rPr lang="de-DE" sz="1600" dirty="0">
                          <a:latin typeface="+mn-lt"/>
                          <a:cs typeface="Arial" panose="020B0604020202020204" pitchFamily="34" charset="0"/>
                        </a:rPr>
                        <a:t>mündlich</a:t>
                      </a:r>
                    </a:p>
                  </a:txBody>
                  <a:tcPr/>
                </a:tc>
                <a:extLst>
                  <a:ext uri="{0D108BD9-81ED-4DB2-BD59-A6C34878D82A}">
                    <a16:rowId xmlns:a16="http://schemas.microsoft.com/office/drawing/2014/main" val="3834548242"/>
                  </a:ext>
                </a:extLst>
              </a:tr>
            </a:tbl>
          </a:graphicData>
        </a:graphic>
      </p:graphicFrame>
      <p:graphicFrame>
        <p:nvGraphicFramePr>
          <p:cNvPr id="8" name="Tabelle 7">
            <a:extLst>
              <a:ext uri="{FF2B5EF4-FFF2-40B4-BE49-F238E27FC236}">
                <a16:creationId xmlns:a16="http://schemas.microsoft.com/office/drawing/2014/main" id="{0A8AC2D8-1FF9-48CE-912A-1E284D7C0015}"/>
              </a:ext>
            </a:extLst>
          </p:cNvPr>
          <p:cNvGraphicFramePr>
            <a:graphicFrameLocks noGrp="1"/>
          </p:cNvGraphicFramePr>
          <p:nvPr/>
        </p:nvGraphicFramePr>
        <p:xfrm>
          <a:off x="474617" y="4499144"/>
          <a:ext cx="3874460" cy="1483360"/>
        </p:xfrm>
        <a:graphic>
          <a:graphicData uri="http://schemas.openxmlformats.org/drawingml/2006/table">
            <a:tbl>
              <a:tblPr firstRow="1" bandRow="1">
                <a:tableStyleId>{3B4B98B0-60AC-42C2-AFA5-B58CD77FA1E5}</a:tableStyleId>
              </a:tblPr>
              <a:tblGrid>
                <a:gridCol w="3144073">
                  <a:extLst>
                    <a:ext uri="{9D8B030D-6E8A-4147-A177-3AD203B41FA5}">
                      <a16:colId xmlns:a16="http://schemas.microsoft.com/office/drawing/2014/main" val="3657886012"/>
                    </a:ext>
                  </a:extLst>
                </a:gridCol>
                <a:gridCol w="730387">
                  <a:extLst>
                    <a:ext uri="{9D8B030D-6E8A-4147-A177-3AD203B41FA5}">
                      <a16:colId xmlns:a16="http://schemas.microsoft.com/office/drawing/2014/main" val="2142795075"/>
                    </a:ext>
                  </a:extLst>
                </a:gridCol>
              </a:tblGrid>
              <a:tr h="370840">
                <a:tc>
                  <a:txBody>
                    <a:bodyPr/>
                    <a:lstStyle/>
                    <a:p>
                      <a:r>
                        <a:rPr lang="de-DE" sz="1600" dirty="0"/>
                        <a:t>Abiturfächer</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Deutsch </a:t>
                      </a:r>
                      <a:r>
                        <a:rPr lang="de-DE" sz="1600" i="1" dirty="0"/>
                        <a:t>und </a:t>
                      </a:r>
                      <a:r>
                        <a:rPr lang="de-DE" sz="1600" dirty="0"/>
                        <a:t>Mathematik </a:t>
                      </a:r>
                      <a:r>
                        <a:rPr lang="de-DE" sz="1600" i="1" dirty="0"/>
                        <a:t>und</a:t>
                      </a:r>
                      <a:r>
                        <a:rPr lang="de-DE" sz="1600" dirty="0"/>
                        <a:t> </a:t>
                      </a:r>
                      <a:r>
                        <a:rPr lang="de-DE" sz="1600" dirty="0" err="1"/>
                        <a:t>LF</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eine </a:t>
                      </a:r>
                      <a:r>
                        <a:rPr lang="de-DE" sz="1600" dirty="0" err="1"/>
                        <a:t>fortgef</a:t>
                      </a:r>
                      <a:r>
                        <a:rPr lang="de-DE" sz="1600" dirty="0"/>
                        <a:t>. </a:t>
                      </a:r>
                      <a:r>
                        <a:rPr lang="de-DE" sz="1600" dirty="0" err="1"/>
                        <a:t>FS</a:t>
                      </a:r>
                      <a:r>
                        <a:rPr lang="de-DE" sz="1600" dirty="0"/>
                        <a:t> </a:t>
                      </a:r>
                      <a:r>
                        <a:rPr lang="de-DE" sz="1600" i="1" dirty="0"/>
                        <a:t>oder </a:t>
                      </a:r>
                      <a:r>
                        <a:rPr lang="de-DE" sz="1600" dirty="0"/>
                        <a:t>NW</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mind. ein GPR-Fach</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4" name="Ellipse 13">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5BA87604-5981-432B-960C-C1838C9D0ED7}"/>
              </a:ext>
            </a:extLst>
          </p:cNvPr>
          <p:cNvSpPr txBox="1"/>
          <p:nvPr/>
        </p:nvSpPr>
        <p:spPr>
          <a:xfrm>
            <a:off x="2017831" y="1135415"/>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im </a:t>
            </a:r>
            <a:r>
              <a:rPr lang="de-DE" sz="1400" i="1" dirty="0" err="1">
                <a:solidFill>
                  <a:srgbClr val="C808A3"/>
                </a:solidFill>
                <a:cs typeface="Arial" panose="020B0604020202020204" pitchFamily="34" charset="0"/>
              </a:rPr>
              <a:t>GPR</a:t>
            </a:r>
            <a:r>
              <a:rPr lang="de-DE" sz="1400" i="1" dirty="0">
                <a:solidFill>
                  <a:srgbClr val="C808A3"/>
                </a:solidFill>
                <a:cs typeface="Arial" panose="020B0604020202020204" pitchFamily="34" charset="0"/>
              </a:rPr>
              <a:t>-</a:t>
            </a:r>
            <a:r>
              <a:rPr lang="de-DE" sz="1400" dirty="0">
                <a:cs typeface="Arial" panose="020B0604020202020204" pitchFamily="34" charset="0"/>
              </a:rPr>
              <a:t>Bereich</a:t>
            </a:r>
          </a:p>
        </p:txBody>
      </p:sp>
      <p:graphicFrame>
        <p:nvGraphicFramePr>
          <p:cNvPr id="18" name="Tabelle 1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4097820061"/>
              </p:ext>
            </p:extLst>
          </p:nvPr>
        </p:nvGraphicFramePr>
        <p:xfrm>
          <a:off x="4712354" y="4499144"/>
          <a:ext cx="3874460" cy="1483360"/>
        </p:xfrm>
        <a:graphic>
          <a:graphicData uri="http://schemas.openxmlformats.org/drawingml/2006/table">
            <a:tbl>
              <a:tblPr firstRow="1" bandRow="1">
                <a:tableStyleId>{3B4B98B0-60AC-42C2-AFA5-B58CD77FA1E5}</a:tableStyleId>
              </a:tblPr>
              <a:tblGrid>
                <a:gridCol w="3075980">
                  <a:extLst>
                    <a:ext uri="{9D8B030D-6E8A-4147-A177-3AD203B41FA5}">
                      <a16:colId xmlns:a16="http://schemas.microsoft.com/office/drawing/2014/main" val="3657886012"/>
                    </a:ext>
                  </a:extLst>
                </a:gridCol>
                <a:gridCol w="798480">
                  <a:extLst>
                    <a:ext uri="{9D8B030D-6E8A-4147-A177-3AD203B41FA5}">
                      <a16:colId xmlns:a16="http://schemas.microsoft.com/office/drawing/2014/main" val="2142795075"/>
                    </a:ext>
                  </a:extLst>
                </a:gridCol>
              </a:tblGrid>
              <a:tr h="370840">
                <a:tc>
                  <a:txBody>
                    <a:bodyPr/>
                    <a:lstStyle/>
                    <a:p>
                      <a:r>
                        <a:rPr lang="de-DE" sz="1600" dirty="0"/>
                        <a:t>Prüfungsformen</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a:t>
                      </a:r>
                      <a:r>
                        <a:rPr lang="de-DE" sz="1600" baseline="0" dirty="0"/>
                        <a:t> x </a:t>
                      </a:r>
                      <a:r>
                        <a:rPr lang="de-DE" sz="1600" dirty="0"/>
                        <a:t>schriftl., 2 x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zwei Fächer auf </a:t>
                      </a:r>
                      <a:r>
                        <a:rPr lang="de-DE" sz="1600" dirty="0" err="1"/>
                        <a:t>eA</a:t>
                      </a:r>
                      <a:r>
                        <a:rPr lang="de-DE" sz="1600" dirty="0"/>
                        <a:t> schriftl.</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höchst. ein Fach auf </a:t>
                      </a:r>
                      <a:r>
                        <a:rPr lang="de-DE" sz="1600" dirty="0" err="1"/>
                        <a:t>eA</a:t>
                      </a:r>
                      <a:r>
                        <a:rPr lang="de-DE" sz="1600" dirty="0"/>
                        <a:t>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71078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a:solidFill>
                  <a:srgbClr val="355D90"/>
                </a:solidFill>
                <a:latin typeface="+mn-lt"/>
                <a:cs typeface="Arial" panose="020B0604020202020204" pitchFamily="34" charset="0"/>
              </a:rPr>
              <a:t>Die </a:t>
            </a:r>
            <a:r>
              <a:rPr lang="en-GB" altLang="de-DE" b="1" dirty="0" err="1">
                <a:solidFill>
                  <a:srgbClr val="355D90"/>
                </a:solidFill>
                <a:latin typeface="+mn-lt"/>
                <a:cs typeface="Arial" panose="020B0604020202020204" pitchFamily="34" charset="0"/>
              </a:rPr>
              <a:t>Profil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Leistungsstufe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PuLSt</a:t>
            </a:r>
            <a:r>
              <a:rPr lang="en-GB" altLang="de-DE" b="1" dirty="0">
                <a:solidFill>
                  <a:srgbClr val="355D90"/>
                </a:solidFill>
                <a:latin typeface="+mn-lt"/>
                <a:cs typeface="Arial" panose="020B0604020202020204" pitchFamily="34" charset="0"/>
              </a:rPr>
              <a:t>)</a:t>
            </a:r>
          </a:p>
        </p:txBody>
      </p:sp>
      <p:sp>
        <p:nvSpPr>
          <p:cNvPr id="6" name="Textfeld 5">
            <a:extLst>
              <a:ext uri="{FF2B5EF4-FFF2-40B4-BE49-F238E27FC236}">
                <a16:creationId xmlns:a16="http://schemas.microsoft.com/office/drawing/2014/main" id="{5C62F093-1FFC-4A6C-9E00-C4D1D0D1FD8E}"/>
              </a:ext>
            </a:extLst>
          </p:cNvPr>
          <p:cNvSpPr txBox="1"/>
          <p:nvPr/>
        </p:nvSpPr>
        <p:spPr>
          <a:xfrm>
            <a:off x="2824251" y="3031612"/>
            <a:ext cx="3525625" cy="1200329"/>
          </a:xfrm>
          <a:prstGeom prst="rect">
            <a:avLst/>
          </a:prstGeom>
          <a:solidFill>
            <a:schemeClr val="bg1"/>
          </a:solidFill>
        </p:spPr>
        <p:txBody>
          <a:bodyPr wrap="square">
            <a:spAutoFit/>
          </a:bodyPr>
          <a:lstStyle/>
          <a:p>
            <a:pPr algn="ctr" eaLnBrk="1" hangingPunct="1">
              <a:lnSpc>
                <a:spcPct val="100000"/>
              </a:lnSpc>
            </a:pPr>
            <a:r>
              <a:rPr lang="en-GB" altLang="de-DE" sz="2400" b="1" dirty="0">
                <a:solidFill>
                  <a:srgbClr val="000000"/>
                </a:solidFill>
                <a:cs typeface="Arial" panose="020B0604020202020204" pitchFamily="34" charset="0"/>
              </a:rPr>
              <a:t>Abitur </a:t>
            </a:r>
            <a:r>
              <a:rPr lang="en-GB" altLang="de-DE" sz="2400" b="1" dirty="0" err="1">
                <a:solidFill>
                  <a:srgbClr val="000000"/>
                </a:solidFill>
                <a:cs typeface="Arial" panose="020B0604020202020204" pitchFamily="34" charset="0"/>
              </a:rPr>
              <a:t>als</a:t>
            </a:r>
            <a:r>
              <a:rPr lang="en-GB" altLang="de-DE" sz="2400" b="1" dirty="0">
                <a:solidFill>
                  <a:srgbClr val="000000"/>
                </a:solidFill>
                <a:cs typeface="Arial" panose="020B0604020202020204" pitchFamily="34" charset="0"/>
              </a:rPr>
              <a:t> </a:t>
            </a:r>
            <a:br>
              <a:rPr lang="en-GB" altLang="de-DE" sz="2400" b="1" dirty="0">
                <a:solidFill>
                  <a:srgbClr val="000000"/>
                </a:solidFill>
                <a:cs typeface="Arial" panose="020B0604020202020204" pitchFamily="34" charset="0"/>
              </a:rPr>
            </a:br>
            <a:r>
              <a:rPr lang="en-GB" altLang="de-DE" sz="2400" b="1" dirty="0" err="1">
                <a:solidFill>
                  <a:srgbClr val="000000"/>
                </a:solidFill>
                <a:cs typeface="Arial" panose="020B0604020202020204" pitchFamily="34" charset="0"/>
              </a:rPr>
              <a:t>Allgemeine</a:t>
            </a:r>
            <a:r>
              <a:rPr lang="en-GB" altLang="de-DE" sz="2400" b="1" dirty="0">
                <a:solidFill>
                  <a:srgbClr val="000000"/>
                </a:solidFill>
                <a:cs typeface="Arial" panose="020B0604020202020204" pitchFamily="34" charset="0"/>
              </a:rPr>
              <a:t> </a:t>
            </a:r>
            <a:r>
              <a:rPr lang="en-GB" altLang="de-DE" sz="2400" b="1" dirty="0" err="1">
                <a:solidFill>
                  <a:srgbClr val="000000"/>
                </a:solidFill>
                <a:cs typeface="Arial" panose="020B0604020202020204" pitchFamily="34" charset="0"/>
              </a:rPr>
              <a:t>Hochschulreife</a:t>
            </a:r>
            <a:endParaRPr lang="en-GB" altLang="de-DE" sz="2400" b="1" dirty="0">
              <a:solidFill>
                <a:srgbClr val="000000"/>
              </a:solidFill>
              <a:cs typeface="Arial" panose="020B0604020202020204" pitchFamily="34" charset="0"/>
            </a:endParaRPr>
          </a:p>
        </p:txBody>
      </p:sp>
      <p:sp>
        <p:nvSpPr>
          <p:cNvPr id="7" name="Ellipse 6">
            <a:extLst>
              <a:ext uri="{FF2B5EF4-FFF2-40B4-BE49-F238E27FC236}">
                <a16:creationId xmlns:a16="http://schemas.microsoft.com/office/drawing/2014/main" id="{AFD2B4BF-B26A-4608-A22D-0A88CB41DB20}"/>
              </a:ext>
            </a:extLst>
          </p:cNvPr>
          <p:cNvSpPr/>
          <p:nvPr/>
        </p:nvSpPr>
        <p:spPr>
          <a:xfrm>
            <a:off x="775913" y="3864990"/>
            <a:ext cx="2377440" cy="2305907"/>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970E631-C26C-4734-9733-D4DF6B46299C}"/>
              </a:ext>
            </a:extLst>
          </p:cNvPr>
          <p:cNvSpPr txBox="1"/>
          <p:nvPr/>
        </p:nvSpPr>
        <p:spPr>
          <a:xfrm>
            <a:off x="1065473" y="4459631"/>
            <a:ext cx="1798319" cy="1200329"/>
          </a:xfrm>
          <a:prstGeom prst="rect">
            <a:avLst/>
          </a:prstGeom>
          <a:noFill/>
        </p:spPr>
        <p:txBody>
          <a:bodyPr wrap="square">
            <a:spAutoFit/>
          </a:bodyPr>
          <a:lstStyle/>
          <a:p>
            <a:pPr algn="ctr" eaLnBrk="1" hangingPunct="1">
              <a:lnSpc>
                <a:spcPct val="100000"/>
              </a:lnSpc>
            </a:pPr>
            <a:r>
              <a:rPr lang="en-GB" altLang="de-DE" dirty="0" err="1">
                <a:solidFill>
                  <a:srgbClr val="000000"/>
                </a:solidFill>
                <a:cs typeface="Arial" panose="020B0604020202020204" pitchFamily="34" charset="0"/>
              </a:rPr>
              <a:t>b</a:t>
            </a:r>
            <a:r>
              <a:rPr lang="en-GB" altLang="de-DE" sz="1800" dirty="0" err="1">
                <a:solidFill>
                  <a:srgbClr val="000000"/>
                </a:solidFill>
                <a:cs typeface="Arial" panose="020B0604020202020204" pitchFamily="34" charset="0"/>
              </a:rPr>
              <a:t>reite</a:t>
            </a:r>
            <a:r>
              <a:rPr lang="en-GB" altLang="de-DE" sz="1800" dirty="0">
                <a:solidFill>
                  <a:srgbClr val="000000"/>
                </a:solidFill>
                <a:cs typeface="Arial" panose="020B0604020202020204" pitchFamily="34" charset="0"/>
              </a:rPr>
              <a:t> und </a:t>
            </a:r>
            <a:r>
              <a:rPr lang="en-GB" altLang="de-DE" sz="1800" dirty="0" err="1">
                <a:solidFill>
                  <a:srgbClr val="000000"/>
                </a:solidFill>
                <a:cs typeface="Arial" panose="020B0604020202020204" pitchFamily="34" charset="0"/>
              </a:rPr>
              <a:t>vertiefte</a:t>
            </a:r>
            <a:r>
              <a:rPr lang="en-GB" altLang="de-DE" sz="1800" dirty="0">
                <a:solidFill>
                  <a:srgbClr val="000000"/>
                </a:solidFill>
                <a:cs typeface="Arial" panose="020B0604020202020204" pitchFamily="34" charset="0"/>
              </a:rPr>
              <a:t> </a:t>
            </a:r>
            <a:r>
              <a:rPr lang="en-GB" altLang="de-DE" sz="1800" dirty="0" err="1">
                <a:solidFill>
                  <a:srgbClr val="000000"/>
                </a:solidFill>
                <a:cs typeface="Arial" panose="020B0604020202020204" pitchFamily="34" charset="0"/>
              </a:rPr>
              <a:t>Allgemein-bildung</a:t>
            </a:r>
            <a:endParaRPr lang="en-GB" altLang="de-DE" sz="1800" dirty="0">
              <a:solidFill>
                <a:srgbClr val="000000"/>
              </a:solidFill>
              <a:cs typeface="Arial" panose="020B0604020202020204" pitchFamily="34" charset="0"/>
            </a:endParaRPr>
          </a:p>
        </p:txBody>
      </p:sp>
      <p:sp>
        <p:nvSpPr>
          <p:cNvPr id="9" name="Ellipse 8">
            <a:extLst>
              <a:ext uri="{FF2B5EF4-FFF2-40B4-BE49-F238E27FC236}">
                <a16:creationId xmlns:a16="http://schemas.microsoft.com/office/drawing/2014/main" id="{6632C94D-D5E3-41EB-AF76-5198C2575E41}"/>
              </a:ext>
            </a:extLst>
          </p:cNvPr>
          <p:cNvSpPr/>
          <p:nvPr/>
        </p:nvSpPr>
        <p:spPr>
          <a:xfrm>
            <a:off x="746155" y="1244338"/>
            <a:ext cx="2377440" cy="224416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C4C6E657-BFB4-4D44-801F-270D9D1F656E}"/>
              </a:ext>
            </a:extLst>
          </p:cNvPr>
          <p:cNvSpPr/>
          <p:nvPr/>
        </p:nvSpPr>
        <p:spPr>
          <a:xfrm>
            <a:off x="6080289" y="3864990"/>
            <a:ext cx="2347749" cy="230590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EE195ACA-9E48-4A1E-8AFD-23EBAB6D5B1E}"/>
              </a:ext>
            </a:extLst>
          </p:cNvPr>
          <p:cNvSpPr/>
          <p:nvPr/>
        </p:nvSpPr>
        <p:spPr>
          <a:xfrm>
            <a:off x="6080289" y="1244338"/>
            <a:ext cx="2347683" cy="2244166"/>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EF5EC8B6-4EA0-4F8C-A26F-E94D36662A6C}"/>
              </a:ext>
            </a:extLst>
          </p:cNvPr>
          <p:cNvSpPr txBox="1"/>
          <p:nvPr/>
        </p:nvSpPr>
        <p:spPr>
          <a:xfrm>
            <a:off x="6340159" y="1898475"/>
            <a:ext cx="1798319" cy="923330"/>
          </a:xfrm>
          <a:prstGeom prst="rect">
            <a:avLst/>
          </a:prstGeom>
          <a:noFill/>
        </p:spPr>
        <p:txBody>
          <a:bodyPr wrap="square">
            <a:spAutoFit/>
          </a:bodyPr>
          <a:lstStyle/>
          <a:p>
            <a:pPr algn="ctr" eaLnBrk="1" hangingPunct="1">
              <a:lnSpc>
                <a:spcPct val="100000"/>
              </a:lnSpc>
            </a:pPr>
            <a:r>
              <a:rPr lang="en-GB" altLang="de-DE" sz="1800" dirty="0" err="1">
                <a:solidFill>
                  <a:srgbClr val="000000"/>
                </a:solidFill>
                <a:cs typeface="Arial" panose="020B0604020202020204" pitchFamily="34" charset="0"/>
              </a:rPr>
              <a:t>Studien</a:t>
            </a:r>
            <a:r>
              <a:rPr lang="en-GB" altLang="de-DE" sz="1800" dirty="0">
                <a:solidFill>
                  <a:srgbClr val="000000"/>
                </a:solidFill>
                <a:cs typeface="Arial" panose="020B0604020202020204" pitchFamily="34" charset="0"/>
              </a:rPr>
              <a:t>- und </a:t>
            </a:r>
            <a:r>
              <a:rPr lang="en-GB" altLang="de-DE" sz="1800" dirty="0" err="1">
                <a:solidFill>
                  <a:srgbClr val="000000"/>
                </a:solidFill>
                <a:cs typeface="Arial" panose="020B0604020202020204" pitchFamily="34" charset="0"/>
              </a:rPr>
              <a:t>Berufs-orientierung</a:t>
            </a:r>
            <a:endParaRPr lang="en-GB" altLang="de-DE" sz="18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D1EAECE3-02C6-4D74-A524-DAA17FA9B908}"/>
              </a:ext>
            </a:extLst>
          </p:cNvPr>
          <p:cNvSpPr txBox="1"/>
          <p:nvPr/>
        </p:nvSpPr>
        <p:spPr>
          <a:xfrm>
            <a:off x="845584" y="2041733"/>
            <a:ext cx="2307769" cy="923330"/>
          </a:xfrm>
          <a:prstGeom prst="rect">
            <a:avLst/>
          </a:prstGeom>
          <a:noFill/>
        </p:spPr>
        <p:txBody>
          <a:bodyPr wrap="square">
            <a:spAutoFit/>
          </a:bodyPr>
          <a:lstStyle/>
          <a:p>
            <a:pPr algn="ctr" eaLnBrk="1" hangingPunct="1">
              <a:lnSpc>
                <a:spcPct val="100000"/>
              </a:lnSpc>
            </a:pPr>
            <a:r>
              <a:rPr lang="en-GB" altLang="de-DE" dirty="0" err="1">
                <a:solidFill>
                  <a:srgbClr val="000000"/>
                </a:solidFill>
                <a:cs typeface="Arial" panose="020B0604020202020204" pitchFamily="34" charset="0"/>
              </a:rPr>
              <a:t>individuelle</a:t>
            </a:r>
            <a:r>
              <a:rPr lang="en-GB" altLang="de-DE" dirty="0">
                <a:solidFill>
                  <a:srgbClr val="000000"/>
                </a:solidFill>
                <a:cs typeface="Arial" panose="020B0604020202020204" pitchFamily="34" charset="0"/>
              </a:rPr>
              <a:t> Wahl</a:t>
            </a:r>
            <a:r>
              <a:rPr lang="en-GB" altLang="de-DE" sz="1800" dirty="0">
                <a:solidFill>
                  <a:srgbClr val="000000"/>
                </a:solidFill>
                <a:cs typeface="Arial" panose="020B0604020202020204" pitchFamily="34" charset="0"/>
              </a:rPr>
              <a:t>-</a:t>
            </a:r>
            <a:r>
              <a:rPr lang="en-GB" altLang="de-DE" sz="1800" dirty="0" err="1">
                <a:solidFill>
                  <a:srgbClr val="000000"/>
                </a:solidFill>
                <a:cs typeface="Arial" panose="020B0604020202020204" pitchFamily="34" charset="0"/>
              </a:rPr>
              <a:t>möglichkeiten</a:t>
            </a:r>
            <a:endParaRPr lang="en-GB" altLang="de-DE" sz="1800" dirty="0">
              <a:solidFill>
                <a:srgbClr val="000000"/>
              </a:solidFill>
              <a:cs typeface="Arial" panose="020B0604020202020204" pitchFamily="34" charset="0"/>
            </a:endParaRPr>
          </a:p>
          <a:p>
            <a:pPr algn="ctr" eaLnBrk="1" hangingPunct="1">
              <a:lnSpc>
                <a:spcPct val="100000"/>
              </a:lnSpc>
            </a:pPr>
            <a:endParaRPr lang="en-GB" altLang="de-DE" sz="1800" dirty="0">
              <a:solidFill>
                <a:srgbClr val="0070C0"/>
              </a:solidFill>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66F9DF48-55CD-4B28-933D-442B36DFCF62}"/>
              </a:ext>
            </a:extLst>
          </p:cNvPr>
          <p:cNvSpPr txBox="1"/>
          <p:nvPr/>
        </p:nvSpPr>
        <p:spPr>
          <a:xfrm>
            <a:off x="6166805" y="4691234"/>
            <a:ext cx="2307769" cy="646331"/>
          </a:xfrm>
          <a:prstGeom prst="rect">
            <a:avLst/>
          </a:prstGeom>
          <a:noFill/>
        </p:spPr>
        <p:txBody>
          <a:bodyPr wrap="square">
            <a:spAutoFit/>
          </a:bodyPr>
          <a:lstStyle/>
          <a:p>
            <a:pPr algn="ctr" eaLnBrk="1" hangingPunct="1">
              <a:lnSpc>
                <a:spcPct val="100000"/>
              </a:lnSpc>
            </a:pPr>
            <a:r>
              <a:rPr lang="en-GB" altLang="de-DE" sz="1800" dirty="0" err="1">
                <a:solidFill>
                  <a:srgbClr val="000000"/>
                </a:solidFill>
                <a:cs typeface="Arial" panose="020B0604020202020204" pitchFamily="34" charset="0"/>
              </a:rPr>
              <a:t>Flexibilität</a:t>
            </a:r>
            <a:r>
              <a:rPr lang="en-GB" altLang="de-DE" sz="1800" dirty="0">
                <a:solidFill>
                  <a:srgbClr val="000000"/>
                </a:solidFill>
                <a:cs typeface="Arial" panose="020B0604020202020204" pitchFamily="34" charset="0"/>
              </a:rPr>
              <a:t> in der </a:t>
            </a:r>
            <a:r>
              <a:rPr lang="en-GB" altLang="de-DE" sz="1800" dirty="0" err="1">
                <a:solidFill>
                  <a:srgbClr val="000000"/>
                </a:solidFill>
                <a:cs typeface="Arial" panose="020B0604020202020204" pitchFamily="34" charset="0"/>
              </a:rPr>
              <a:t>Abiturprüfung</a:t>
            </a:r>
            <a:endParaRPr lang="en-GB" altLang="de-DE" sz="1800" dirty="0">
              <a:solidFill>
                <a:srgbClr val="000000"/>
              </a:solidFill>
              <a:cs typeface="Arial" panose="020B0604020202020204" pitchFamily="34" charset="0"/>
            </a:endParaRPr>
          </a:p>
        </p:txBody>
      </p:sp>
    </p:spTree>
    <p:extLst>
      <p:ext uri="{BB962C8B-B14F-4D97-AF65-F5344CB8AC3E}">
        <p14:creationId xmlns:p14="http://schemas.microsoft.com/office/powerpoint/2010/main" val="1549967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Beispiel</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D693D5B-B8D0-4894-AEC8-95D8874EF162}"/>
              </a:ext>
            </a:extLst>
          </p:cNvPr>
          <p:cNvGraphicFramePr>
            <a:graphicFrameLocks noGrp="1"/>
          </p:cNvGraphicFramePr>
          <p:nvPr>
            <p:extLst>
              <p:ext uri="{D42A27DB-BD31-4B8C-83A1-F6EECF244321}">
                <p14:modId xmlns:p14="http://schemas.microsoft.com/office/powerpoint/2010/main" val="1946095185"/>
              </p:ext>
            </p:extLst>
          </p:nvPr>
        </p:nvGraphicFramePr>
        <p:xfrm>
          <a:off x="474617" y="1937591"/>
          <a:ext cx="3874460" cy="2225040"/>
        </p:xfrm>
        <a:graphic>
          <a:graphicData uri="http://schemas.openxmlformats.org/drawingml/2006/table">
            <a:tbl>
              <a:tblPr firstRow="1" bandRow="1">
                <a:tableStyleId>{3B4B98B0-60AC-42C2-AFA5-B58CD77FA1E5}</a:tableStyleId>
              </a:tblPr>
              <a:tblGrid>
                <a:gridCol w="2521502">
                  <a:extLst>
                    <a:ext uri="{9D8B030D-6E8A-4147-A177-3AD203B41FA5}">
                      <a16:colId xmlns:a16="http://schemas.microsoft.com/office/drawing/2014/main" val="3657886012"/>
                    </a:ext>
                  </a:extLst>
                </a:gridCol>
                <a:gridCol w="1352958">
                  <a:extLst>
                    <a:ext uri="{9D8B030D-6E8A-4147-A177-3AD203B41FA5}">
                      <a16:colId xmlns:a16="http://schemas.microsoft.com/office/drawing/2014/main" val="2142795075"/>
                    </a:ext>
                  </a:extLst>
                </a:gridCol>
              </a:tblGrid>
              <a:tr h="370840">
                <a:tc>
                  <a:txBody>
                    <a:bodyPr/>
                    <a:lstStyle/>
                    <a:p>
                      <a:r>
                        <a:rPr lang="de-DE" sz="1600" dirty="0"/>
                        <a:t>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Prüfungsform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latin typeface="+mn-lt"/>
                          <a:cs typeface="Arial" panose="020B0604020202020204" pitchFamily="34" charset="0"/>
                        </a:rPr>
                        <a:t>Deutsch (</a:t>
                      </a:r>
                      <a:r>
                        <a:rPr lang="de-DE" sz="1600" dirty="0" err="1">
                          <a:latin typeface="+mn-lt"/>
                          <a:cs typeface="Arial" panose="020B0604020202020204" pitchFamily="34" charset="0"/>
                        </a:rPr>
                        <a:t>eA</a:t>
                      </a:r>
                      <a:r>
                        <a:rPr lang="de-DE" sz="1600" dirty="0">
                          <a:latin typeface="+mn-lt"/>
                          <a:cs typeface="Arial" panose="020B0604020202020204" pitchFamily="34" charset="0"/>
                        </a:rPr>
                        <a:t>)</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1672597174"/>
                  </a:ext>
                </a:extLst>
              </a:tr>
              <a:tr h="370840">
                <a:tc>
                  <a:txBody>
                    <a:bodyPr/>
                    <a:lstStyle/>
                    <a:p>
                      <a:r>
                        <a:rPr lang="de-DE" sz="1600" b="1" dirty="0">
                          <a:solidFill>
                            <a:srgbClr val="00B050"/>
                          </a:solidFill>
                          <a:latin typeface="+mn-lt"/>
                          <a:cs typeface="Arial" panose="020B0604020202020204" pitchFamily="34" charset="0"/>
                        </a:rPr>
                        <a:t>Leistungsfach</a:t>
                      </a:r>
                      <a:r>
                        <a:rPr lang="de-DE" sz="1600" b="1" baseline="0" dirty="0">
                          <a:solidFill>
                            <a:srgbClr val="00B050"/>
                          </a:solidFill>
                          <a:latin typeface="+mn-lt"/>
                          <a:cs typeface="Arial" panose="020B0604020202020204" pitchFamily="34" charset="0"/>
                        </a:rPr>
                        <a:t> </a:t>
                      </a:r>
                      <a:r>
                        <a:rPr lang="de-DE" sz="1600" b="1" dirty="0">
                          <a:solidFill>
                            <a:srgbClr val="00B050"/>
                          </a:solidFill>
                          <a:latin typeface="+mn-lt"/>
                          <a:cs typeface="Arial" panose="020B0604020202020204" pitchFamily="34" charset="0"/>
                        </a:rPr>
                        <a:t>Chemie (</a:t>
                      </a:r>
                      <a:r>
                        <a:rPr lang="de-DE" sz="1600" b="1" dirty="0" err="1">
                          <a:solidFill>
                            <a:srgbClr val="00B050"/>
                          </a:solidFill>
                          <a:latin typeface="+mn-lt"/>
                          <a:cs typeface="Arial" panose="020B0604020202020204" pitchFamily="34" charset="0"/>
                        </a:rPr>
                        <a:t>eA</a:t>
                      </a:r>
                      <a:r>
                        <a:rPr lang="de-DE" sz="1600" b="1" dirty="0">
                          <a:solidFill>
                            <a:srgbClr val="00B050"/>
                          </a:solidFill>
                          <a:latin typeface="+mn-lt"/>
                          <a:cs typeface="Arial" panose="020B0604020202020204" pitchFamily="34" charset="0"/>
                        </a:rPr>
                        <a:t>)</a:t>
                      </a:r>
                    </a:p>
                  </a:txBody>
                  <a:tcPr/>
                </a:tc>
                <a:tc>
                  <a:txBody>
                    <a:bodyPr/>
                    <a:lstStyle/>
                    <a:p>
                      <a:r>
                        <a:rPr lang="de-DE" sz="1600" b="1" dirty="0">
                          <a:solidFill>
                            <a:srgbClr val="00B050"/>
                          </a:solidFill>
                          <a:latin typeface="+mn-lt"/>
                          <a:cs typeface="Arial" panose="020B0604020202020204" pitchFamily="34" charset="0"/>
                        </a:rPr>
                        <a:t>schriftlich</a:t>
                      </a:r>
                    </a:p>
                  </a:txBody>
                  <a:tcPr/>
                </a:tc>
                <a:extLst>
                  <a:ext uri="{0D108BD9-81ED-4DB2-BD59-A6C34878D82A}">
                    <a16:rowId xmlns:a16="http://schemas.microsoft.com/office/drawing/2014/main" val="3927580195"/>
                  </a:ext>
                </a:extLst>
              </a:tr>
              <a:tr h="370840">
                <a:tc>
                  <a:txBody>
                    <a:bodyPr/>
                    <a:lstStyle/>
                    <a:p>
                      <a:r>
                        <a:rPr lang="de-DE" sz="1600" dirty="0">
                          <a:solidFill>
                            <a:schemeClr val="tx1"/>
                          </a:solidFill>
                          <a:latin typeface="+mn-lt"/>
                          <a:cs typeface="Arial" panose="020B0604020202020204" pitchFamily="34" charset="0"/>
                        </a:rPr>
                        <a:t>Biologie</a:t>
                      </a:r>
                    </a:p>
                  </a:txBody>
                  <a:tcPr/>
                </a:tc>
                <a:tc>
                  <a:txBody>
                    <a:bodyPr/>
                    <a:lstStyle/>
                    <a:p>
                      <a:r>
                        <a:rPr lang="de-DE" sz="1600" dirty="0">
                          <a:solidFill>
                            <a:schemeClr val="tx1"/>
                          </a:solidFill>
                          <a:latin typeface="+mn-lt"/>
                          <a:cs typeface="Arial" panose="020B0604020202020204" pitchFamily="34" charset="0"/>
                        </a:rPr>
                        <a:t>mündlich</a:t>
                      </a:r>
                    </a:p>
                  </a:txBody>
                  <a:tcPr/>
                </a:tc>
                <a:extLst>
                  <a:ext uri="{0D108BD9-81ED-4DB2-BD59-A6C34878D82A}">
                    <a16:rowId xmlns:a16="http://schemas.microsoft.com/office/drawing/2014/main" val="2701114109"/>
                  </a:ext>
                </a:extLst>
              </a:tr>
              <a:tr h="370840">
                <a:tc>
                  <a:txBody>
                    <a:bodyPr/>
                    <a:lstStyle/>
                    <a:p>
                      <a:r>
                        <a:rPr lang="de-DE" sz="1600" dirty="0">
                          <a:latin typeface="+mn-lt"/>
                          <a:cs typeface="Arial" panose="020B0604020202020204" pitchFamily="34" charset="0"/>
                        </a:rPr>
                        <a:t>Englisch</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2051911367"/>
                  </a:ext>
                </a:extLst>
              </a:tr>
              <a:tr h="370840">
                <a:tc>
                  <a:txBody>
                    <a:bodyPr/>
                    <a:lstStyle/>
                    <a:p>
                      <a:r>
                        <a:rPr lang="de-DE" sz="1600" dirty="0">
                          <a:latin typeface="+mn-lt"/>
                          <a:cs typeface="Arial" panose="020B0604020202020204" pitchFamily="34" charset="0"/>
                        </a:rPr>
                        <a:t>Geographie</a:t>
                      </a:r>
                    </a:p>
                  </a:txBody>
                  <a:tcPr/>
                </a:tc>
                <a:tc>
                  <a:txBody>
                    <a:bodyPr/>
                    <a:lstStyle/>
                    <a:p>
                      <a:r>
                        <a:rPr lang="de-DE" sz="1600" dirty="0">
                          <a:latin typeface="+mn-lt"/>
                          <a:cs typeface="Arial" panose="020B0604020202020204" pitchFamily="34" charset="0"/>
                        </a:rPr>
                        <a:t>mündlich</a:t>
                      </a:r>
                    </a:p>
                  </a:txBody>
                  <a:tcPr/>
                </a:tc>
                <a:extLst>
                  <a:ext uri="{0D108BD9-81ED-4DB2-BD59-A6C34878D82A}">
                    <a16:rowId xmlns:a16="http://schemas.microsoft.com/office/drawing/2014/main" val="3834548242"/>
                  </a:ext>
                </a:extLst>
              </a:tr>
            </a:tbl>
          </a:graphicData>
        </a:graphic>
      </p:graphicFrame>
      <p:graphicFrame>
        <p:nvGraphicFramePr>
          <p:cNvPr id="8" name="Tabelle 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3040294338"/>
              </p:ext>
            </p:extLst>
          </p:nvPr>
        </p:nvGraphicFramePr>
        <p:xfrm>
          <a:off x="474617" y="4499144"/>
          <a:ext cx="3874460" cy="1483360"/>
        </p:xfrm>
        <a:graphic>
          <a:graphicData uri="http://schemas.openxmlformats.org/drawingml/2006/table">
            <a:tbl>
              <a:tblPr firstRow="1" bandRow="1">
                <a:tableStyleId>{3B4B98B0-60AC-42C2-AFA5-B58CD77FA1E5}</a:tableStyleId>
              </a:tblPr>
              <a:tblGrid>
                <a:gridCol w="3221894">
                  <a:extLst>
                    <a:ext uri="{9D8B030D-6E8A-4147-A177-3AD203B41FA5}">
                      <a16:colId xmlns:a16="http://schemas.microsoft.com/office/drawing/2014/main" val="3657886012"/>
                    </a:ext>
                  </a:extLst>
                </a:gridCol>
                <a:gridCol w="652566">
                  <a:extLst>
                    <a:ext uri="{9D8B030D-6E8A-4147-A177-3AD203B41FA5}">
                      <a16:colId xmlns:a16="http://schemas.microsoft.com/office/drawing/2014/main" val="2142795075"/>
                    </a:ext>
                  </a:extLst>
                </a:gridCol>
              </a:tblGrid>
              <a:tr h="370840">
                <a:tc>
                  <a:txBody>
                    <a:bodyPr/>
                    <a:lstStyle/>
                    <a:p>
                      <a:r>
                        <a:rPr lang="de-DE" sz="1600" dirty="0"/>
                        <a:t>Abiturfächer</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t>D</a:t>
                      </a:r>
                      <a:r>
                        <a:rPr lang="de-DE" sz="1600" dirty="0"/>
                        <a:t> </a:t>
                      </a:r>
                      <a:r>
                        <a:rPr lang="de-DE" sz="1600" i="1" dirty="0"/>
                        <a:t>und</a:t>
                      </a:r>
                      <a:r>
                        <a:rPr lang="de-DE" sz="1600" dirty="0"/>
                        <a:t> </a:t>
                      </a:r>
                      <a:r>
                        <a:rPr lang="de-DE" sz="1600" b="1" dirty="0" err="1"/>
                        <a:t>LF</a:t>
                      </a:r>
                      <a:r>
                        <a:rPr lang="de-DE" sz="1600" b="1" dirty="0"/>
                        <a:t> NW/</a:t>
                      </a:r>
                      <a:r>
                        <a:rPr lang="de-DE" sz="1600" b="1" dirty="0" err="1"/>
                        <a:t>INF</a:t>
                      </a:r>
                      <a:r>
                        <a:rPr lang="de-DE" sz="1600" b="1" dirty="0"/>
                        <a:t> </a:t>
                      </a:r>
                      <a:r>
                        <a:rPr lang="de-DE" sz="1600" i="1" dirty="0"/>
                        <a:t>und</a:t>
                      </a:r>
                      <a:r>
                        <a:rPr lang="de-DE" sz="1600" dirty="0"/>
                        <a:t> </a:t>
                      </a:r>
                      <a:r>
                        <a:rPr lang="de-DE" sz="1600" b="1" dirty="0"/>
                        <a:t>NW/</a:t>
                      </a:r>
                      <a:r>
                        <a:rPr lang="de-DE" sz="1600" b="1" dirty="0" err="1"/>
                        <a:t>INF</a:t>
                      </a:r>
                      <a:endParaRPr lang="de-DE"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eine </a:t>
                      </a:r>
                      <a:r>
                        <a:rPr lang="de-DE" sz="1600" dirty="0" err="1"/>
                        <a:t>fortgef</a:t>
                      </a:r>
                      <a:r>
                        <a:rPr lang="de-DE" sz="1600" dirty="0"/>
                        <a:t>. </a:t>
                      </a:r>
                      <a:r>
                        <a:rPr lang="de-DE" sz="1600" dirty="0" err="1"/>
                        <a:t>FS</a:t>
                      </a:r>
                      <a:r>
                        <a:rPr lang="de-DE" sz="1600" dirty="0"/>
                        <a:t> </a:t>
                      </a:r>
                      <a:r>
                        <a:rPr lang="de-DE" sz="1600" i="1" dirty="0"/>
                        <a:t>oder </a:t>
                      </a:r>
                      <a:r>
                        <a:rPr lang="de-DE" sz="1600" dirty="0"/>
                        <a:t>NW</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mind. ein GPR-Fach</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4" name="Ellipse 13">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br>
              <a:rPr lang="en-GB" altLang="de-DE" sz="1400" dirty="0">
                <a:solidFill>
                  <a:srgbClr val="000000"/>
                </a:solidFill>
                <a:cs typeface="Arial" panose="020B0604020202020204" pitchFamily="34" charset="0"/>
              </a:rPr>
            </a:b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5BA87604-5981-432B-960C-C1838C9D0ED7}"/>
              </a:ext>
            </a:extLst>
          </p:cNvPr>
          <p:cNvSpPr txBox="1"/>
          <p:nvPr/>
        </p:nvSpPr>
        <p:spPr>
          <a:xfrm>
            <a:off x="2017831" y="1135415"/>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bei </a:t>
            </a:r>
            <a:r>
              <a:rPr lang="de-DE" sz="1400" b="1" i="1" dirty="0">
                <a:cs typeface="Arial" panose="020B0604020202020204" pitchFamily="34" charset="0"/>
              </a:rPr>
              <a:t>Substitution </a:t>
            </a:r>
            <a:r>
              <a:rPr lang="de-DE" sz="1400" i="1" dirty="0">
                <a:cs typeface="Arial" panose="020B0604020202020204" pitchFamily="34" charset="0"/>
              </a:rPr>
              <a:t>von M</a:t>
            </a:r>
            <a:endParaRPr lang="de-DE" sz="1400" dirty="0">
              <a:cs typeface="Arial" panose="020B0604020202020204" pitchFamily="34" charset="0"/>
            </a:endParaRPr>
          </a:p>
        </p:txBody>
      </p:sp>
      <p:graphicFrame>
        <p:nvGraphicFramePr>
          <p:cNvPr id="18" name="Tabelle 1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1641453610"/>
              </p:ext>
            </p:extLst>
          </p:nvPr>
        </p:nvGraphicFramePr>
        <p:xfrm>
          <a:off x="4712354" y="4499144"/>
          <a:ext cx="3874460" cy="1483360"/>
        </p:xfrm>
        <a:graphic>
          <a:graphicData uri="http://schemas.openxmlformats.org/drawingml/2006/table">
            <a:tbl>
              <a:tblPr firstRow="1" bandRow="1">
                <a:tableStyleId>{3B4B98B0-60AC-42C2-AFA5-B58CD77FA1E5}</a:tableStyleId>
              </a:tblPr>
              <a:tblGrid>
                <a:gridCol w="3075980">
                  <a:extLst>
                    <a:ext uri="{9D8B030D-6E8A-4147-A177-3AD203B41FA5}">
                      <a16:colId xmlns:a16="http://schemas.microsoft.com/office/drawing/2014/main" val="3657886012"/>
                    </a:ext>
                  </a:extLst>
                </a:gridCol>
                <a:gridCol w="798480">
                  <a:extLst>
                    <a:ext uri="{9D8B030D-6E8A-4147-A177-3AD203B41FA5}">
                      <a16:colId xmlns:a16="http://schemas.microsoft.com/office/drawing/2014/main" val="2142795075"/>
                    </a:ext>
                  </a:extLst>
                </a:gridCol>
              </a:tblGrid>
              <a:tr h="370840">
                <a:tc>
                  <a:txBody>
                    <a:bodyPr/>
                    <a:lstStyle/>
                    <a:p>
                      <a:r>
                        <a:rPr lang="de-DE" sz="1600" dirty="0"/>
                        <a:t>Prüfungsformen</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a:t>
                      </a:r>
                      <a:r>
                        <a:rPr lang="de-DE" sz="1600" baseline="0" dirty="0"/>
                        <a:t> x </a:t>
                      </a:r>
                      <a:r>
                        <a:rPr lang="de-DE" sz="1600" dirty="0"/>
                        <a:t>schriftl., 2 x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zwei Fächer auf </a:t>
                      </a:r>
                      <a:r>
                        <a:rPr lang="de-DE" sz="1600" dirty="0" err="1"/>
                        <a:t>eA</a:t>
                      </a:r>
                      <a:r>
                        <a:rPr lang="de-DE" sz="1600" dirty="0"/>
                        <a:t> schriftl.</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höchst. ein Fach auf </a:t>
                      </a:r>
                      <a:r>
                        <a:rPr lang="de-DE" sz="1600" dirty="0" err="1"/>
                        <a:t>eA</a:t>
                      </a:r>
                      <a:r>
                        <a:rPr lang="de-DE" sz="1600" dirty="0"/>
                        <a:t>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6" name="Pfeil: nach links 11">
            <a:extLst>
              <a:ext uri="{FF2B5EF4-FFF2-40B4-BE49-F238E27FC236}">
                <a16:creationId xmlns:a16="http://schemas.microsoft.com/office/drawing/2014/main" id="{1576C72E-654E-4A71-8D59-7F98851CCE4E}"/>
              </a:ext>
            </a:extLst>
          </p:cNvPr>
          <p:cNvSpPr/>
          <p:nvPr/>
        </p:nvSpPr>
        <p:spPr>
          <a:xfrm>
            <a:off x="5051561" y="3249030"/>
            <a:ext cx="3196046" cy="687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cs typeface="Arial" panose="020B0604020202020204" pitchFamily="34" charset="0"/>
              </a:rPr>
              <a:t>Fremdsprache verpflichtend!</a:t>
            </a:r>
          </a:p>
        </p:txBody>
      </p:sp>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873941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Abiturfächerwahl</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Abiturprüfung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Beispiel</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D693D5B-B8D0-4894-AEC8-95D8874EF162}"/>
              </a:ext>
            </a:extLst>
          </p:cNvPr>
          <p:cNvGraphicFramePr>
            <a:graphicFrameLocks noGrp="1"/>
          </p:cNvGraphicFramePr>
          <p:nvPr>
            <p:extLst>
              <p:ext uri="{D42A27DB-BD31-4B8C-83A1-F6EECF244321}">
                <p14:modId xmlns:p14="http://schemas.microsoft.com/office/powerpoint/2010/main" val="2139114075"/>
              </p:ext>
            </p:extLst>
          </p:nvPr>
        </p:nvGraphicFramePr>
        <p:xfrm>
          <a:off x="474617" y="1937591"/>
          <a:ext cx="3874460" cy="2225040"/>
        </p:xfrm>
        <a:graphic>
          <a:graphicData uri="http://schemas.openxmlformats.org/drawingml/2006/table">
            <a:tbl>
              <a:tblPr firstRow="1" bandRow="1">
                <a:tableStyleId>{3B4B98B0-60AC-42C2-AFA5-B58CD77FA1E5}</a:tableStyleId>
              </a:tblPr>
              <a:tblGrid>
                <a:gridCol w="2521502">
                  <a:extLst>
                    <a:ext uri="{9D8B030D-6E8A-4147-A177-3AD203B41FA5}">
                      <a16:colId xmlns:a16="http://schemas.microsoft.com/office/drawing/2014/main" val="3657886012"/>
                    </a:ext>
                  </a:extLst>
                </a:gridCol>
                <a:gridCol w="1352958">
                  <a:extLst>
                    <a:ext uri="{9D8B030D-6E8A-4147-A177-3AD203B41FA5}">
                      <a16:colId xmlns:a16="http://schemas.microsoft.com/office/drawing/2014/main" val="2142795075"/>
                    </a:ext>
                  </a:extLst>
                </a:gridCol>
              </a:tblGrid>
              <a:tr h="370840">
                <a:tc>
                  <a:txBody>
                    <a:bodyPr/>
                    <a:lstStyle/>
                    <a:p>
                      <a:r>
                        <a:rPr lang="de-DE" sz="1600" dirty="0"/>
                        <a:t>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Prüfungsform</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latin typeface="+mn-lt"/>
                          <a:cs typeface="Arial" panose="020B0604020202020204" pitchFamily="34" charset="0"/>
                        </a:rPr>
                        <a:t>Mathematik (</a:t>
                      </a:r>
                      <a:r>
                        <a:rPr lang="de-DE" sz="1600" dirty="0" err="1">
                          <a:latin typeface="+mn-lt"/>
                          <a:cs typeface="Arial" panose="020B0604020202020204" pitchFamily="34" charset="0"/>
                        </a:rPr>
                        <a:t>eA</a:t>
                      </a:r>
                      <a:r>
                        <a:rPr lang="de-DE" sz="1600" dirty="0">
                          <a:latin typeface="+mn-lt"/>
                          <a:cs typeface="Arial" panose="020B0604020202020204" pitchFamily="34" charset="0"/>
                        </a:rPr>
                        <a:t>)</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1672597174"/>
                  </a:ext>
                </a:extLst>
              </a:tr>
              <a:tr h="370840">
                <a:tc>
                  <a:txBody>
                    <a:bodyPr/>
                    <a:lstStyle/>
                    <a:p>
                      <a:r>
                        <a:rPr lang="de-DE" sz="1600" b="1" dirty="0">
                          <a:solidFill>
                            <a:srgbClr val="00B050"/>
                          </a:solidFill>
                          <a:latin typeface="+mn-lt"/>
                          <a:cs typeface="Arial" panose="020B0604020202020204" pitchFamily="34" charset="0"/>
                        </a:rPr>
                        <a:t>Leistungsfach Latein (</a:t>
                      </a:r>
                      <a:r>
                        <a:rPr lang="de-DE" sz="1600" b="1" dirty="0" err="1">
                          <a:solidFill>
                            <a:srgbClr val="00B050"/>
                          </a:solidFill>
                          <a:latin typeface="+mn-lt"/>
                          <a:cs typeface="Arial" panose="020B0604020202020204" pitchFamily="34" charset="0"/>
                        </a:rPr>
                        <a:t>eA</a:t>
                      </a:r>
                      <a:r>
                        <a:rPr lang="de-DE" sz="1600" b="1" dirty="0">
                          <a:solidFill>
                            <a:srgbClr val="00B050"/>
                          </a:solidFill>
                          <a:latin typeface="+mn-lt"/>
                          <a:cs typeface="Arial" panose="020B0604020202020204" pitchFamily="34" charset="0"/>
                        </a:rPr>
                        <a:t>)</a:t>
                      </a:r>
                    </a:p>
                  </a:txBody>
                  <a:tcPr/>
                </a:tc>
                <a:tc>
                  <a:txBody>
                    <a:bodyPr/>
                    <a:lstStyle/>
                    <a:p>
                      <a:r>
                        <a:rPr lang="de-DE" sz="1600" b="1" dirty="0">
                          <a:solidFill>
                            <a:srgbClr val="00B050"/>
                          </a:solidFill>
                          <a:latin typeface="+mn-lt"/>
                          <a:cs typeface="Arial" panose="020B0604020202020204" pitchFamily="34" charset="0"/>
                        </a:rPr>
                        <a:t>schriftlich</a:t>
                      </a:r>
                    </a:p>
                  </a:txBody>
                  <a:tcPr/>
                </a:tc>
                <a:extLst>
                  <a:ext uri="{0D108BD9-81ED-4DB2-BD59-A6C34878D82A}">
                    <a16:rowId xmlns:a16="http://schemas.microsoft.com/office/drawing/2014/main" val="3927580195"/>
                  </a:ext>
                </a:extLst>
              </a:tr>
              <a:tr h="370840">
                <a:tc>
                  <a:txBody>
                    <a:bodyPr/>
                    <a:lstStyle/>
                    <a:p>
                      <a:r>
                        <a:rPr lang="de-DE" sz="1600" dirty="0">
                          <a:solidFill>
                            <a:schemeClr val="tx1"/>
                          </a:solidFill>
                          <a:latin typeface="+mn-lt"/>
                          <a:cs typeface="Arial" panose="020B0604020202020204" pitchFamily="34" charset="0"/>
                        </a:rPr>
                        <a:t>Französisch</a:t>
                      </a:r>
                    </a:p>
                  </a:txBody>
                  <a:tcPr/>
                </a:tc>
                <a:tc>
                  <a:txBody>
                    <a:bodyPr/>
                    <a:lstStyle/>
                    <a:p>
                      <a:r>
                        <a:rPr lang="de-DE" sz="1600" dirty="0">
                          <a:solidFill>
                            <a:schemeClr val="tx1"/>
                          </a:solidFill>
                          <a:latin typeface="+mn-lt"/>
                          <a:cs typeface="Arial" panose="020B0604020202020204" pitchFamily="34" charset="0"/>
                        </a:rPr>
                        <a:t>mündlich</a:t>
                      </a:r>
                    </a:p>
                  </a:txBody>
                  <a:tcPr/>
                </a:tc>
                <a:extLst>
                  <a:ext uri="{0D108BD9-81ED-4DB2-BD59-A6C34878D82A}">
                    <a16:rowId xmlns:a16="http://schemas.microsoft.com/office/drawing/2014/main" val="2701114109"/>
                  </a:ext>
                </a:extLst>
              </a:tr>
              <a:tr h="370840">
                <a:tc>
                  <a:txBody>
                    <a:bodyPr/>
                    <a:lstStyle/>
                    <a:p>
                      <a:r>
                        <a:rPr lang="de-DE" sz="1600" dirty="0">
                          <a:latin typeface="+mn-lt"/>
                          <a:cs typeface="Arial" panose="020B0604020202020204" pitchFamily="34" charset="0"/>
                        </a:rPr>
                        <a:t>Kunst</a:t>
                      </a:r>
                    </a:p>
                  </a:txBody>
                  <a:tcPr/>
                </a:tc>
                <a:tc>
                  <a:txBody>
                    <a:bodyPr/>
                    <a:lstStyle/>
                    <a:p>
                      <a:r>
                        <a:rPr lang="de-DE" sz="1600" dirty="0">
                          <a:latin typeface="+mn-lt"/>
                          <a:cs typeface="Arial" panose="020B0604020202020204" pitchFamily="34" charset="0"/>
                        </a:rPr>
                        <a:t>mündlich</a:t>
                      </a:r>
                    </a:p>
                  </a:txBody>
                  <a:tcPr/>
                </a:tc>
                <a:extLst>
                  <a:ext uri="{0D108BD9-81ED-4DB2-BD59-A6C34878D82A}">
                    <a16:rowId xmlns:a16="http://schemas.microsoft.com/office/drawing/2014/main" val="2051911367"/>
                  </a:ext>
                </a:extLst>
              </a:tr>
              <a:tr h="370840">
                <a:tc>
                  <a:txBody>
                    <a:bodyPr/>
                    <a:lstStyle/>
                    <a:p>
                      <a:r>
                        <a:rPr lang="de-DE" sz="1600" dirty="0">
                          <a:latin typeface="+mn-lt"/>
                          <a:cs typeface="Arial" panose="020B0604020202020204" pitchFamily="34" charset="0"/>
                        </a:rPr>
                        <a:t>Geschichte</a:t>
                      </a:r>
                    </a:p>
                  </a:txBody>
                  <a:tcPr/>
                </a:tc>
                <a:tc>
                  <a:txBody>
                    <a:bodyPr/>
                    <a:lstStyle/>
                    <a:p>
                      <a:r>
                        <a:rPr lang="de-DE" sz="1600" dirty="0">
                          <a:latin typeface="+mn-lt"/>
                          <a:cs typeface="Arial" panose="020B0604020202020204" pitchFamily="34" charset="0"/>
                        </a:rPr>
                        <a:t>schriftlich</a:t>
                      </a:r>
                    </a:p>
                  </a:txBody>
                  <a:tcPr/>
                </a:tc>
                <a:extLst>
                  <a:ext uri="{0D108BD9-81ED-4DB2-BD59-A6C34878D82A}">
                    <a16:rowId xmlns:a16="http://schemas.microsoft.com/office/drawing/2014/main" val="3834548242"/>
                  </a:ext>
                </a:extLst>
              </a:tr>
            </a:tbl>
          </a:graphicData>
        </a:graphic>
      </p:graphicFrame>
      <p:graphicFrame>
        <p:nvGraphicFramePr>
          <p:cNvPr id="8" name="Tabelle 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3971873461"/>
              </p:ext>
            </p:extLst>
          </p:nvPr>
        </p:nvGraphicFramePr>
        <p:xfrm>
          <a:off x="474617" y="4499144"/>
          <a:ext cx="3874460" cy="1483360"/>
        </p:xfrm>
        <a:graphic>
          <a:graphicData uri="http://schemas.openxmlformats.org/drawingml/2006/table">
            <a:tbl>
              <a:tblPr firstRow="1" bandRow="1">
                <a:tableStyleId>{3B4B98B0-60AC-42C2-AFA5-B58CD77FA1E5}</a:tableStyleId>
              </a:tblPr>
              <a:tblGrid>
                <a:gridCol w="3221894">
                  <a:extLst>
                    <a:ext uri="{9D8B030D-6E8A-4147-A177-3AD203B41FA5}">
                      <a16:colId xmlns:a16="http://schemas.microsoft.com/office/drawing/2014/main" val="3657886012"/>
                    </a:ext>
                  </a:extLst>
                </a:gridCol>
                <a:gridCol w="652566">
                  <a:extLst>
                    <a:ext uri="{9D8B030D-6E8A-4147-A177-3AD203B41FA5}">
                      <a16:colId xmlns:a16="http://schemas.microsoft.com/office/drawing/2014/main" val="2142795075"/>
                    </a:ext>
                  </a:extLst>
                </a:gridCol>
              </a:tblGrid>
              <a:tr h="370840">
                <a:tc>
                  <a:txBody>
                    <a:bodyPr/>
                    <a:lstStyle/>
                    <a:p>
                      <a:r>
                        <a:rPr lang="de-DE" sz="1600" dirty="0"/>
                        <a:t>Abiturfächer</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a:t>M</a:t>
                      </a:r>
                      <a:r>
                        <a:rPr lang="de-DE" sz="1600" dirty="0"/>
                        <a:t> </a:t>
                      </a:r>
                      <a:r>
                        <a:rPr lang="de-DE" sz="1600" i="1" dirty="0"/>
                        <a:t>und</a:t>
                      </a:r>
                      <a:r>
                        <a:rPr lang="de-DE" sz="1600" dirty="0"/>
                        <a:t> </a:t>
                      </a:r>
                      <a:r>
                        <a:rPr lang="de-DE" sz="1600" b="1" dirty="0" err="1"/>
                        <a:t>LF</a:t>
                      </a:r>
                      <a:r>
                        <a:rPr lang="de-DE" sz="1600" b="1" dirty="0"/>
                        <a:t> </a:t>
                      </a:r>
                      <a:r>
                        <a:rPr lang="de-DE" sz="1600" b="1" dirty="0" err="1"/>
                        <a:t>FS</a:t>
                      </a:r>
                      <a:r>
                        <a:rPr lang="de-DE" sz="1600" b="1" dirty="0"/>
                        <a:t> </a:t>
                      </a:r>
                      <a:r>
                        <a:rPr lang="de-DE" sz="1600" i="1" dirty="0"/>
                        <a:t>und</a:t>
                      </a:r>
                      <a:r>
                        <a:rPr lang="de-DE" sz="1600" dirty="0"/>
                        <a:t> </a:t>
                      </a:r>
                      <a:r>
                        <a:rPr lang="de-DE" sz="1600" b="1" dirty="0" err="1"/>
                        <a:t>fortgef</a:t>
                      </a:r>
                      <a:r>
                        <a:rPr lang="de-DE" sz="1600" b="1" dirty="0"/>
                        <a:t>. </a:t>
                      </a:r>
                      <a:r>
                        <a:rPr lang="de-DE" sz="1600" b="1" dirty="0" err="1"/>
                        <a:t>FS</a:t>
                      </a:r>
                      <a:endParaRPr lang="de-DE"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eine </a:t>
                      </a:r>
                      <a:r>
                        <a:rPr lang="de-DE" sz="1600" dirty="0" err="1"/>
                        <a:t>fortgef</a:t>
                      </a:r>
                      <a:r>
                        <a:rPr lang="de-DE" sz="1600" dirty="0"/>
                        <a:t>. </a:t>
                      </a:r>
                      <a:r>
                        <a:rPr lang="de-DE" sz="1600" dirty="0" err="1"/>
                        <a:t>FS</a:t>
                      </a:r>
                      <a:r>
                        <a:rPr lang="de-DE" sz="1600" dirty="0"/>
                        <a:t> </a:t>
                      </a:r>
                      <a:r>
                        <a:rPr lang="de-DE" sz="1600" i="1" dirty="0"/>
                        <a:t>oder </a:t>
                      </a:r>
                      <a:r>
                        <a:rPr lang="de-DE" sz="1600" dirty="0"/>
                        <a:t>NW</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mind. ein GPR-Fach</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4" name="Ellipse 13">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BF6E5D-AB10-43DE-AE55-C5A0EAD7EC99}"/>
              </a:ext>
            </a:extLst>
          </p:cNvPr>
          <p:cNvSpPr txBox="1"/>
          <p:nvPr/>
        </p:nvSpPr>
        <p:spPr>
          <a:xfrm>
            <a:off x="7258773"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Flexibilität</a:t>
            </a:r>
            <a:r>
              <a:rPr lang="en-GB" altLang="de-DE" sz="1400" dirty="0">
                <a:solidFill>
                  <a:srgbClr val="000000"/>
                </a:solidFill>
                <a:cs typeface="Arial" panose="020B0604020202020204" pitchFamily="34" charset="0"/>
              </a:rPr>
              <a:t> </a:t>
            </a:r>
          </a:p>
          <a:p>
            <a:pPr algn="ctr" eaLnBrk="1" hangingPunct="1">
              <a:lnSpc>
                <a:spcPct val="100000"/>
              </a:lnSpc>
            </a:pPr>
            <a:r>
              <a:rPr lang="en-GB" altLang="de-DE" sz="1400" dirty="0">
                <a:solidFill>
                  <a:srgbClr val="000000"/>
                </a:solidFill>
                <a:cs typeface="Arial" panose="020B0604020202020204" pitchFamily="34" charset="0"/>
              </a:rPr>
              <a:t>in der </a:t>
            </a:r>
            <a:r>
              <a:rPr lang="en-GB" altLang="de-DE" sz="1400" dirty="0" err="1">
                <a:solidFill>
                  <a:srgbClr val="000000"/>
                </a:solidFill>
                <a:cs typeface="Arial" panose="020B0604020202020204" pitchFamily="34" charset="0"/>
              </a:rPr>
              <a:t>Abiturprüfung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5BA87604-5981-432B-960C-C1838C9D0ED7}"/>
              </a:ext>
            </a:extLst>
          </p:cNvPr>
          <p:cNvSpPr txBox="1"/>
          <p:nvPr/>
        </p:nvSpPr>
        <p:spPr>
          <a:xfrm>
            <a:off x="2017831" y="1135415"/>
            <a:ext cx="2321781" cy="523220"/>
          </a:xfrm>
          <a:prstGeom prst="rect">
            <a:avLst/>
          </a:prstGeom>
          <a:solidFill>
            <a:schemeClr val="accent1">
              <a:lumMod val="20000"/>
              <a:lumOff val="80000"/>
            </a:schemeClr>
          </a:solidFill>
          <a:ln>
            <a:solidFill>
              <a:schemeClr val="bg1"/>
            </a:solidFill>
          </a:ln>
        </p:spPr>
        <p:txBody>
          <a:bodyPr wrap="square" rtlCol="0">
            <a:spAutoFit/>
          </a:bodyPr>
          <a:lstStyle/>
          <a:p>
            <a:pPr algn="ctr"/>
            <a:r>
              <a:rPr lang="de-DE" sz="1400" dirty="0">
                <a:cs typeface="Arial" panose="020B0604020202020204" pitchFamily="34" charset="0"/>
              </a:rPr>
              <a:t>Schwerpunktsetzung bei </a:t>
            </a:r>
            <a:r>
              <a:rPr lang="de-DE" sz="1400" b="1" i="1" dirty="0">
                <a:cs typeface="Arial" panose="020B0604020202020204" pitchFamily="34" charset="0"/>
              </a:rPr>
              <a:t>Substitution</a:t>
            </a:r>
            <a:r>
              <a:rPr lang="de-DE" sz="1400" i="1" dirty="0">
                <a:cs typeface="Arial" panose="020B0604020202020204" pitchFamily="34" charset="0"/>
              </a:rPr>
              <a:t> von D</a:t>
            </a:r>
            <a:endParaRPr lang="de-DE" sz="1400" dirty="0">
              <a:cs typeface="Arial" panose="020B0604020202020204" pitchFamily="34" charset="0"/>
            </a:endParaRPr>
          </a:p>
        </p:txBody>
      </p:sp>
      <p:graphicFrame>
        <p:nvGraphicFramePr>
          <p:cNvPr id="18" name="Tabelle 17">
            <a:extLst>
              <a:ext uri="{FF2B5EF4-FFF2-40B4-BE49-F238E27FC236}">
                <a16:creationId xmlns:a16="http://schemas.microsoft.com/office/drawing/2014/main" id="{0A8AC2D8-1FF9-48CE-912A-1E284D7C0015}"/>
              </a:ext>
            </a:extLst>
          </p:cNvPr>
          <p:cNvGraphicFramePr>
            <a:graphicFrameLocks noGrp="1"/>
          </p:cNvGraphicFramePr>
          <p:nvPr>
            <p:extLst>
              <p:ext uri="{D42A27DB-BD31-4B8C-83A1-F6EECF244321}">
                <p14:modId xmlns:p14="http://schemas.microsoft.com/office/powerpoint/2010/main" val="3158183448"/>
              </p:ext>
            </p:extLst>
          </p:nvPr>
        </p:nvGraphicFramePr>
        <p:xfrm>
          <a:off x="4712354" y="4499144"/>
          <a:ext cx="3874460" cy="1483360"/>
        </p:xfrm>
        <a:graphic>
          <a:graphicData uri="http://schemas.openxmlformats.org/drawingml/2006/table">
            <a:tbl>
              <a:tblPr firstRow="1" bandRow="1">
                <a:tableStyleId>{3B4B98B0-60AC-42C2-AFA5-B58CD77FA1E5}</a:tableStyleId>
              </a:tblPr>
              <a:tblGrid>
                <a:gridCol w="3075980">
                  <a:extLst>
                    <a:ext uri="{9D8B030D-6E8A-4147-A177-3AD203B41FA5}">
                      <a16:colId xmlns:a16="http://schemas.microsoft.com/office/drawing/2014/main" val="3657886012"/>
                    </a:ext>
                  </a:extLst>
                </a:gridCol>
                <a:gridCol w="798480">
                  <a:extLst>
                    <a:ext uri="{9D8B030D-6E8A-4147-A177-3AD203B41FA5}">
                      <a16:colId xmlns:a16="http://schemas.microsoft.com/office/drawing/2014/main" val="2142795075"/>
                    </a:ext>
                  </a:extLst>
                </a:gridCol>
              </a:tblGrid>
              <a:tr h="370840">
                <a:tc>
                  <a:txBody>
                    <a:bodyPr/>
                    <a:lstStyle/>
                    <a:p>
                      <a:r>
                        <a:rPr lang="de-DE" sz="1600" dirty="0"/>
                        <a:t>Prüfungsformen</a:t>
                      </a:r>
                      <a:endParaRPr lang="de-DE" sz="1600" dirty="0">
                        <a:latin typeface="Arial" panose="020B0604020202020204" pitchFamily="34" charset="0"/>
                        <a:cs typeface="Arial" panose="020B0604020202020204" pitchFamily="34" charset="0"/>
                      </a:endParaRPr>
                    </a:p>
                  </a:txBody>
                  <a:tcPr/>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3</a:t>
                      </a:r>
                      <a:r>
                        <a:rPr lang="de-DE" sz="1600" baseline="0" dirty="0"/>
                        <a:t> x </a:t>
                      </a:r>
                      <a:r>
                        <a:rPr lang="de-DE" sz="1600" dirty="0"/>
                        <a:t>schriftl., 2 x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239741"/>
                  </a:ext>
                </a:extLst>
              </a:tr>
              <a:tr h="370840">
                <a:tc>
                  <a:txBody>
                    <a:bodyPr/>
                    <a:lstStyle/>
                    <a:p>
                      <a:r>
                        <a:rPr lang="de-DE" sz="1600" dirty="0"/>
                        <a:t>mind. zwei Fächer auf </a:t>
                      </a:r>
                      <a:r>
                        <a:rPr lang="de-DE" sz="1600" dirty="0" err="1"/>
                        <a:t>eA</a:t>
                      </a:r>
                      <a:r>
                        <a:rPr lang="de-DE" sz="1600" dirty="0"/>
                        <a:t> schriftl.</a:t>
                      </a:r>
                      <a:endParaRPr lang="de-DE" sz="1600" dirty="0">
                        <a:latin typeface="Arial" panose="020B0604020202020204" pitchFamily="34" charset="0"/>
                        <a:cs typeface="Arial" panose="020B0604020202020204" pitchFamily="34" charset="0"/>
                      </a:endParaRPr>
                    </a:p>
                  </a:txBody>
                  <a:tcPr/>
                </a:tc>
                <a:tc>
                  <a:txBody>
                    <a:bodyPr/>
                    <a:lstStyle/>
                    <a:p>
                      <a:pPr algn="ct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27580195"/>
                  </a:ext>
                </a:extLst>
              </a:tr>
              <a:tr h="370840">
                <a:tc>
                  <a:txBody>
                    <a:bodyPr/>
                    <a:lstStyle/>
                    <a:p>
                      <a:r>
                        <a:rPr lang="de-DE" sz="1600" dirty="0"/>
                        <a:t>höchst. ein Fach auf </a:t>
                      </a:r>
                      <a:r>
                        <a:rPr lang="de-DE" sz="1600" dirty="0" err="1"/>
                        <a:t>eA</a:t>
                      </a:r>
                      <a:r>
                        <a:rPr lang="de-DE" sz="1600" dirty="0"/>
                        <a:t> </a:t>
                      </a:r>
                      <a:r>
                        <a:rPr lang="de-DE" sz="1600" dirty="0" err="1"/>
                        <a:t>mündl</a:t>
                      </a:r>
                      <a:r>
                        <a:rPr lang="de-DE" sz="1600" dirty="0"/>
                        <a:t>.</a:t>
                      </a:r>
                      <a:endParaRPr lang="de-D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de-DE" sz="16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1114109"/>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155240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b="1" dirty="0" err="1">
                <a:solidFill>
                  <a:schemeClr val="accent1"/>
                </a:solidFill>
                <a:latin typeface="+mn-lt"/>
                <a:cs typeface="Arial" panose="020B0604020202020204" pitchFamily="34" charset="0"/>
              </a:rPr>
              <a:t>Studien</a:t>
            </a:r>
            <a:r>
              <a:rPr lang="en-GB" altLang="de-DE" sz="2000" b="1" dirty="0">
                <a:solidFill>
                  <a:schemeClr val="accent1"/>
                </a:solidFill>
                <a:latin typeface="+mn-lt"/>
                <a:cs typeface="Arial" panose="020B0604020202020204" pitchFamily="34" charset="0"/>
              </a:rPr>
              <a:t>- und </a:t>
            </a:r>
            <a:r>
              <a:rPr lang="en-GB" altLang="de-DE" sz="2000" b="1" dirty="0" err="1">
                <a:solidFill>
                  <a:schemeClr val="accent1"/>
                </a:solidFill>
                <a:latin typeface="+mn-lt"/>
                <a:cs typeface="Arial" panose="020B0604020202020204" pitchFamily="34" charset="0"/>
              </a:rPr>
              <a:t>Berufsorientierung</a:t>
            </a:r>
            <a:r>
              <a:rPr lang="en-GB" altLang="de-DE" sz="2000" b="1" dirty="0">
                <a:solidFill>
                  <a:schemeClr val="accent1"/>
                </a:solidFill>
                <a:latin typeface="+mn-lt"/>
                <a:cs typeface="Arial" panose="020B0604020202020204" pitchFamily="34" charset="0"/>
              </a:rPr>
              <a:t> (</a:t>
            </a:r>
            <a:r>
              <a:rPr lang="en-GB" altLang="de-DE" sz="2000" b="1" dirty="0" err="1">
                <a:solidFill>
                  <a:schemeClr val="accent1"/>
                </a:solidFill>
                <a:latin typeface="+mn-lt"/>
                <a:cs typeface="Arial" panose="020B0604020202020204" pitchFamily="34" charset="0"/>
              </a:rPr>
              <a:t>StuBo</a:t>
            </a:r>
            <a:r>
              <a:rPr lang="en-GB" altLang="de-DE" sz="2000" b="1" dirty="0">
                <a:solidFill>
                  <a:schemeClr val="accent1"/>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Leistungsnachweise</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Einbringung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102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a:extLst>
              <a:ext uri="{FF2B5EF4-FFF2-40B4-BE49-F238E27FC236}">
                <a16:creationId xmlns:a16="http://schemas.microsoft.com/office/drawing/2014/main" id="{33E8728E-8AB7-4CCF-BF01-8AFA77BE0DFA}"/>
              </a:ext>
            </a:extLst>
          </p:cNvPr>
          <p:cNvSpPr/>
          <p:nvPr/>
        </p:nvSpPr>
        <p:spPr>
          <a:xfrm>
            <a:off x="7147522" y="149221"/>
            <a:ext cx="1517400" cy="1346159"/>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88BF6E5D-AB10-43DE-AE55-C5A0EAD7EC99}"/>
              </a:ext>
            </a:extLst>
          </p:cNvPr>
          <p:cNvSpPr txBox="1"/>
          <p:nvPr/>
        </p:nvSpPr>
        <p:spPr>
          <a:xfrm>
            <a:off x="7258773" y="452968"/>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Studien</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Berufs-orientierung</a:t>
            </a:r>
            <a:endParaRPr lang="en-GB" altLang="de-DE" sz="1400" dirty="0">
              <a:solidFill>
                <a:srgbClr val="000000"/>
              </a:solidFill>
              <a:cs typeface="Arial" panose="020B0604020202020204" pitchFamily="34" charset="0"/>
            </a:endParaRPr>
          </a:p>
        </p:txBody>
      </p:sp>
      <p:sp>
        <p:nvSpPr>
          <p:cNvPr id="13" name="Text Box 2">
            <a:extLst>
              <a:ext uri="{FF2B5EF4-FFF2-40B4-BE49-F238E27FC236}">
                <a16:creationId xmlns:a16="http://schemas.microsoft.com/office/drawing/2014/main" id="{C2F9A5E4-6AEE-4FCB-B2DD-5AF62767099D}"/>
              </a:ext>
            </a:extLst>
          </p:cNvPr>
          <p:cNvSpPr txBox="1">
            <a:spLocks noChangeArrowheads="1"/>
          </p:cNvSpPr>
          <p:nvPr/>
        </p:nvSpPr>
        <p:spPr bwMode="auto">
          <a:xfrm>
            <a:off x="395533" y="147342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Fünf</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Projekttage</a:t>
            </a:r>
            <a:endParaRPr lang="en-GB" altLang="de-DE" sz="2000" dirty="0">
              <a:solidFill>
                <a:srgbClr val="000000"/>
              </a:solidFill>
              <a:latin typeface="+mn-lt"/>
              <a:cs typeface="Arial" panose="020B0604020202020204" pitchFamily="34" charset="0"/>
            </a:endParaRPr>
          </a:p>
        </p:txBody>
      </p:sp>
      <p:graphicFrame>
        <p:nvGraphicFramePr>
          <p:cNvPr id="7" name="Inhaltsplatzhalter 1">
            <a:extLst>
              <a:ext uri="{FF2B5EF4-FFF2-40B4-BE49-F238E27FC236}">
                <a16:creationId xmlns:a16="http://schemas.microsoft.com/office/drawing/2014/main" id="{7963D3B6-91BB-4202-836B-4B16C384CF0D}"/>
              </a:ext>
            </a:extLst>
          </p:cNvPr>
          <p:cNvGraphicFramePr>
            <a:graphicFrameLocks/>
          </p:cNvGraphicFramePr>
          <p:nvPr>
            <p:extLst>
              <p:ext uri="{D42A27DB-BD31-4B8C-83A1-F6EECF244321}">
                <p14:modId xmlns:p14="http://schemas.microsoft.com/office/powerpoint/2010/main" val="1817320777"/>
              </p:ext>
            </p:extLst>
          </p:nvPr>
        </p:nvGraphicFramePr>
        <p:xfrm>
          <a:off x="593123" y="1350925"/>
          <a:ext cx="6289591" cy="5283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1">
            <a:extLst>
              <a:ext uri="{FF2B5EF4-FFF2-40B4-BE49-F238E27FC236}">
                <a16:creationId xmlns:a16="http://schemas.microsoft.com/office/drawing/2014/main" id="{8D7FC6EF-6362-4720-8E98-55E08F65A201}"/>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Studien</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Berufsorientierung</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StuBo</a:t>
            </a:r>
            <a:r>
              <a:rPr lang="en-GB" altLang="de-DE" b="1" dirty="0">
                <a:solidFill>
                  <a:srgbClr val="355D90"/>
                </a:solidFill>
                <a:latin typeface="+mn-lt"/>
                <a:cs typeface="Arial" panose="020B0604020202020204" pitchFamily="34" charset="0"/>
              </a:rPr>
              <a:t>):</a:t>
            </a:r>
          </a:p>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Aufbaumodul</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zur</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beruflichen</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Orientierung</a:t>
            </a:r>
            <a:r>
              <a:rPr lang="en-GB" altLang="de-DE" b="1" dirty="0">
                <a:solidFill>
                  <a:srgbClr val="355D90"/>
                </a:solidFill>
                <a:latin typeface="+mn-lt"/>
                <a:cs typeface="Arial" panose="020B0604020202020204" pitchFamily="34" charset="0"/>
              </a:rPr>
              <a:t> (ABO)</a:t>
            </a:r>
          </a:p>
        </p:txBody>
      </p:sp>
    </p:spTree>
    <p:extLst>
      <p:ext uri="{BB962C8B-B14F-4D97-AF65-F5344CB8AC3E}">
        <p14:creationId xmlns:p14="http://schemas.microsoft.com/office/powerpoint/2010/main" val="4252103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b="1" dirty="0" err="1">
                <a:solidFill>
                  <a:schemeClr val="accent1"/>
                </a:solidFill>
                <a:latin typeface="+mn-lt"/>
                <a:cs typeface="Arial" panose="020B0604020202020204" pitchFamily="34" charset="0"/>
              </a:rPr>
              <a:t>Leistungsnachweise</a:t>
            </a:r>
            <a:r>
              <a:rPr lang="en-GB" altLang="de-DE" sz="2000" b="1" dirty="0">
                <a:solidFill>
                  <a:schemeClr val="accent1"/>
                </a:solidFill>
                <a:latin typeface="+mn-lt"/>
                <a:cs typeface="Arial" panose="020B0604020202020204" pitchFamily="34" charset="0"/>
              </a:rPr>
              <a:t> und </a:t>
            </a:r>
            <a:r>
              <a:rPr lang="en-GB" altLang="de-DE" sz="2000" b="1" dirty="0" err="1">
                <a:solidFill>
                  <a:schemeClr val="accent1"/>
                </a:solidFill>
                <a:latin typeface="+mn-lt"/>
                <a:cs typeface="Arial" panose="020B0604020202020204" pitchFamily="34" charset="0"/>
              </a:rPr>
              <a:t>Einbringungsregeln</a:t>
            </a:r>
            <a:endParaRPr lang="en-GB" altLang="de-DE" sz="2000" b="1" dirty="0">
              <a:solidFill>
                <a:schemeClr val="accent1"/>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339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9"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Punktesystem</a:t>
            </a:r>
            <a:endParaRPr lang="en-GB" altLang="de-DE" sz="2000" dirty="0">
              <a:solidFill>
                <a:srgbClr val="000000"/>
              </a:solidFill>
              <a:latin typeface="+mn-lt"/>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821100618"/>
              </p:ext>
            </p:extLst>
          </p:nvPr>
        </p:nvGraphicFramePr>
        <p:xfrm>
          <a:off x="486384" y="2607012"/>
          <a:ext cx="8187832" cy="2081720"/>
        </p:xfrm>
        <a:graphic>
          <a:graphicData uri="http://schemas.openxmlformats.org/drawingml/2006/table">
            <a:tbl>
              <a:tblPr firstRow="1" lastRow="1" bandRow="1">
                <a:tableStyleId>{3B4B98B0-60AC-42C2-AFA5-B58CD77FA1E5}</a:tableStyleId>
              </a:tblPr>
              <a:tblGrid>
                <a:gridCol w="496987">
                  <a:extLst>
                    <a:ext uri="{9D8B030D-6E8A-4147-A177-3AD203B41FA5}">
                      <a16:colId xmlns:a16="http://schemas.microsoft.com/office/drawing/2014/main" val="2131590268"/>
                    </a:ext>
                  </a:extLst>
                </a:gridCol>
                <a:gridCol w="496987">
                  <a:extLst>
                    <a:ext uri="{9D8B030D-6E8A-4147-A177-3AD203B41FA5}">
                      <a16:colId xmlns:a16="http://schemas.microsoft.com/office/drawing/2014/main" val="1442824774"/>
                    </a:ext>
                  </a:extLst>
                </a:gridCol>
                <a:gridCol w="496987">
                  <a:extLst>
                    <a:ext uri="{9D8B030D-6E8A-4147-A177-3AD203B41FA5}">
                      <a16:colId xmlns:a16="http://schemas.microsoft.com/office/drawing/2014/main" val="1332337611"/>
                    </a:ext>
                  </a:extLst>
                </a:gridCol>
                <a:gridCol w="496987">
                  <a:extLst>
                    <a:ext uri="{9D8B030D-6E8A-4147-A177-3AD203B41FA5}">
                      <a16:colId xmlns:a16="http://schemas.microsoft.com/office/drawing/2014/main" val="3316488901"/>
                    </a:ext>
                  </a:extLst>
                </a:gridCol>
                <a:gridCol w="496987">
                  <a:extLst>
                    <a:ext uri="{9D8B030D-6E8A-4147-A177-3AD203B41FA5}">
                      <a16:colId xmlns:a16="http://schemas.microsoft.com/office/drawing/2014/main" val="3541531812"/>
                    </a:ext>
                  </a:extLst>
                </a:gridCol>
                <a:gridCol w="496987">
                  <a:extLst>
                    <a:ext uri="{9D8B030D-6E8A-4147-A177-3AD203B41FA5}">
                      <a16:colId xmlns:a16="http://schemas.microsoft.com/office/drawing/2014/main" val="3437371895"/>
                    </a:ext>
                  </a:extLst>
                </a:gridCol>
                <a:gridCol w="520591">
                  <a:extLst>
                    <a:ext uri="{9D8B030D-6E8A-4147-A177-3AD203B41FA5}">
                      <a16:colId xmlns:a16="http://schemas.microsoft.com/office/drawing/2014/main" val="3614752903"/>
                    </a:ext>
                  </a:extLst>
                </a:gridCol>
                <a:gridCol w="520591">
                  <a:extLst>
                    <a:ext uri="{9D8B030D-6E8A-4147-A177-3AD203B41FA5}">
                      <a16:colId xmlns:a16="http://schemas.microsoft.com/office/drawing/2014/main" val="683901325"/>
                    </a:ext>
                  </a:extLst>
                </a:gridCol>
                <a:gridCol w="520591">
                  <a:extLst>
                    <a:ext uri="{9D8B030D-6E8A-4147-A177-3AD203B41FA5}">
                      <a16:colId xmlns:a16="http://schemas.microsoft.com/office/drawing/2014/main" val="1431372659"/>
                    </a:ext>
                  </a:extLst>
                </a:gridCol>
                <a:gridCol w="520591">
                  <a:extLst>
                    <a:ext uri="{9D8B030D-6E8A-4147-A177-3AD203B41FA5}">
                      <a16:colId xmlns:a16="http://schemas.microsoft.com/office/drawing/2014/main" val="2208733779"/>
                    </a:ext>
                  </a:extLst>
                </a:gridCol>
                <a:gridCol w="520591">
                  <a:extLst>
                    <a:ext uri="{9D8B030D-6E8A-4147-A177-3AD203B41FA5}">
                      <a16:colId xmlns:a16="http://schemas.microsoft.com/office/drawing/2014/main" val="4156407398"/>
                    </a:ext>
                  </a:extLst>
                </a:gridCol>
                <a:gridCol w="520591">
                  <a:extLst>
                    <a:ext uri="{9D8B030D-6E8A-4147-A177-3AD203B41FA5}">
                      <a16:colId xmlns:a16="http://schemas.microsoft.com/office/drawing/2014/main" val="1775880626"/>
                    </a:ext>
                  </a:extLst>
                </a:gridCol>
                <a:gridCol w="520591">
                  <a:extLst>
                    <a:ext uri="{9D8B030D-6E8A-4147-A177-3AD203B41FA5}">
                      <a16:colId xmlns:a16="http://schemas.microsoft.com/office/drawing/2014/main" val="2295150228"/>
                    </a:ext>
                  </a:extLst>
                </a:gridCol>
                <a:gridCol w="520591">
                  <a:extLst>
                    <a:ext uri="{9D8B030D-6E8A-4147-A177-3AD203B41FA5}">
                      <a16:colId xmlns:a16="http://schemas.microsoft.com/office/drawing/2014/main" val="1072413558"/>
                    </a:ext>
                  </a:extLst>
                </a:gridCol>
                <a:gridCol w="520591">
                  <a:extLst>
                    <a:ext uri="{9D8B030D-6E8A-4147-A177-3AD203B41FA5}">
                      <a16:colId xmlns:a16="http://schemas.microsoft.com/office/drawing/2014/main" val="1649805673"/>
                    </a:ext>
                  </a:extLst>
                </a:gridCol>
                <a:gridCol w="520591">
                  <a:extLst>
                    <a:ext uri="{9D8B030D-6E8A-4147-A177-3AD203B41FA5}">
                      <a16:colId xmlns:a16="http://schemas.microsoft.com/office/drawing/2014/main" val="1261066024"/>
                    </a:ext>
                  </a:extLst>
                </a:gridCol>
              </a:tblGrid>
              <a:tr h="520430">
                <a:tc gridSpan="16">
                  <a:txBody>
                    <a:bodyPr/>
                    <a:lstStyle/>
                    <a:p>
                      <a:pPr algn="ctr">
                        <a:lnSpc>
                          <a:spcPct val="107000"/>
                        </a:lnSpc>
                        <a:spcAft>
                          <a:spcPts val="0"/>
                        </a:spcAft>
                      </a:pPr>
                      <a:r>
                        <a:rPr lang="de-DE" sz="1600" dirty="0">
                          <a:effectLst/>
                          <a:latin typeface="Calibri" panose="020F0502020204030204" pitchFamily="34" charset="0"/>
                          <a:ea typeface="Calibri" panose="020F0502020204030204" pitchFamily="34" charset="0"/>
                          <a:cs typeface="Cordia New"/>
                        </a:rPr>
                        <a:t>Punkte</a:t>
                      </a: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extLst>
                  <a:ext uri="{0D108BD9-81ED-4DB2-BD59-A6C34878D82A}">
                    <a16:rowId xmlns:a16="http://schemas.microsoft.com/office/drawing/2014/main" val="3434726802"/>
                  </a:ext>
                </a:extLst>
              </a:tr>
              <a:tr h="520430">
                <a:tc>
                  <a:txBody>
                    <a:bodyPr/>
                    <a:lstStyle/>
                    <a:p>
                      <a:pPr algn="ctr">
                        <a:lnSpc>
                          <a:spcPct val="107000"/>
                        </a:lnSpc>
                        <a:spcAft>
                          <a:spcPts val="0"/>
                        </a:spcAft>
                      </a:pPr>
                      <a:r>
                        <a:rPr lang="de-DE" sz="1600" dirty="0">
                          <a:effectLst/>
                        </a:rPr>
                        <a:t>15</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14</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13</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12</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11</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10</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9</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8</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7</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6</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5</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4</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3</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2</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1</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0</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extLst>
                  <a:ext uri="{0D108BD9-81ED-4DB2-BD59-A6C34878D82A}">
                    <a16:rowId xmlns:a16="http://schemas.microsoft.com/office/drawing/2014/main" val="106020722"/>
                  </a:ext>
                </a:extLst>
              </a:tr>
              <a:tr h="520430">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1</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2</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a:effectLst/>
                        </a:rPr>
                        <a:t>-</a:t>
                      </a: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3</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4</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5</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a:txBody>
                    <a:bodyPr/>
                    <a:lstStyle/>
                    <a:p>
                      <a:pPr algn="ctr">
                        <a:lnSpc>
                          <a:spcPct val="107000"/>
                        </a:lnSpc>
                        <a:spcAft>
                          <a:spcPts val="0"/>
                        </a:spcAft>
                      </a:pPr>
                      <a:r>
                        <a:rPr lang="de-DE" sz="1600" dirty="0">
                          <a:effectLst/>
                        </a:rPr>
                        <a:t>6</a:t>
                      </a: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extLst>
                  <a:ext uri="{0D108BD9-81ED-4DB2-BD59-A6C34878D82A}">
                    <a16:rowId xmlns:a16="http://schemas.microsoft.com/office/drawing/2014/main" val="1353118348"/>
                  </a:ext>
                </a:extLst>
              </a:tr>
              <a:tr h="520430">
                <a:tc gridSpan="16">
                  <a:txBody>
                    <a:bodyPr/>
                    <a:lstStyle/>
                    <a:p>
                      <a:pPr algn="ctr">
                        <a:lnSpc>
                          <a:spcPct val="107000"/>
                        </a:lnSpc>
                        <a:spcAft>
                          <a:spcPts val="0"/>
                        </a:spcAft>
                      </a:pPr>
                      <a:r>
                        <a:rPr lang="de-DE" sz="1600" dirty="0">
                          <a:effectLst/>
                          <a:latin typeface="Calibri" panose="020F0502020204030204" pitchFamily="34" charset="0"/>
                          <a:ea typeface="Calibri" panose="020F0502020204030204" pitchFamily="34" charset="0"/>
                          <a:cs typeface="Cordia New"/>
                        </a:rPr>
                        <a:t>Note</a:t>
                      </a: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tc hMerge="1">
                  <a:txBody>
                    <a:bodyPr/>
                    <a:lstStyle/>
                    <a:p>
                      <a:pPr algn="ctr">
                        <a:lnSpc>
                          <a:spcPct val="107000"/>
                        </a:lnSpc>
                        <a:spcAft>
                          <a:spcPts val="0"/>
                        </a:spcAft>
                      </a:pPr>
                      <a:endParaRPr lang="de-DE" sz="1600" dirty="0">
                        <a:effectLst/>
                        <a:latin typeface="Calibri" panose="020F0502020204030204" pitchFamily="34" charset="0"/>
                        <a:ea typeface="Calibri" panose="020F0502020204030204" pitchFamily="34" charset="0"/>
                        <a:cs typeface="Cordia New"/>
                      </a:endParaRPr>
                    </a:p>
                  </a:txBody>
                  <a:tcPr marL="68580" marR="68580" marT="0" marB="0" anchor="ctr"/>
                </a:tc>
                <a:extLst>
                  <a:ext uri="{0D108BD9-81ED-4DB2-BD59-A6C34878D82A}">
                    <a16:rowId xmlns:a16="http://schemas.microsoft.com/office/drawing/2014/main" val="1845913794"/>
                  </a:ext>
                </a:extLst>
              </a:tr>
            </a:tbl>
          </a:graphicData>
        </a:graphic>
      </p:graphicFrame>
    </p:spTree>
    <p:extLst>
      <p:ext uri="{BB962C8B-B14F-4D97-AF65-F5344CB8AC3E}">
        <p14:creationId xmlns:p14="http://schemas.microsoft.com/office/powerpoint/2010/main" val="1127335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2" name="Rechteck 1"/>
          <p:cNvSpPr/>
          <p:nvPr/>
        </p:nvSpPr>
        <p:spPr>
          <a:xfrm>
            <a:off x="1536940" y="3552988"/>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1 Schulaufgabe</a:t>
            </a:r>
          </a:p>
        </p:txBody>
      </p:sp>
      <p:sp>
        <p:nvSpPr>
          <p:cNvPr id="6" name="Rechteck 5"/>
          <p:cNvSpPr/>
          <p:nvPr/>
        </p:nvSpPr>
        <p:spPr>
          <a:xfrm>
            <a:off x="1536940" y="4963067"/>
            <a:ext cx="2532435" cy="110315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mind. 2 kleine Leistungsnachweise darunter wenigstens ein mündlicher</a:t>
            </a:r>
          </a:p>
        </p:txBody>
      </p:sp>
      <p:sp>
        <p:nvSpPr>
          <p:cNvPr id="12" name="Rechteck 11"/>
          <p:cNvSpPr/>
          <p:nvPr/>
        </p:nvSpPr>
        <p:spPr>
          <a:xfrm>
            <a:off x="4946040" y="4287626"/>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Gewichtung</a:t>
            </a:r>
          </a:p>
          <a:p>
            <a:pPr algn="ctr"/>
            <a:r>
              <a:rPr lang="de-DE" sz="3200" dirty="0">
                <a:solidFill>
                  <a:schemeClr val="tx1"/>
                </a:solidFill>
              </a:rPr>
              <a:t>1 : 1</a:t>
            </a:r>
          </a:p>
        </p:txBody>
      </p:sp>
      <p:sp>
        <p:nvSpPr>
          <p:cNvPr id="9"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4"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Ermittlung</a:t>
            </a:r>
            <a:r>
              <a:rPr lang="en-GB" altLang="de-DE" sz="2000" b="1" dirty="0">
                <a:solidFill>
                  <a:srgbClr val="000000"/>
                </a:solidFill>
                <a:latin typeface="+mn-lt"/>
                <a:cs typeface="Arial" panose="020B0604020202020204" pitchFamily="34" charset="0"/>
              </a:rPr>
              <a:t> der </a:t>
            </a:r>
            <a:r>
              <a:rPr lang="en-GB" altLang="de-DE" sz="2000" b="1" dirty="0" err="1">
                <a:solidFill>
                  <a:srgbClr val="000000"/>
                </a:solidFill>
                <a:latin typeface="+mn-lt"/>
                <a:cs typeface="Arial" panose="020B0604020202020204" pitchFamily="34" charset="0"/>
              </a:rPr>
              <a:t>Halbjahresleistung</a:t>
            </a:r>
            <a:r>
              <a:rPr lang="en-GB" altLang="de-DE" sz="2000" b="1" dirty="0">
                <a:solidFill>
                  <a:srgbClr val="000000"/>
                </a:solidFill>
                <a:latin typeface="+mn-lt"/>
                <a:cs typeface="Arial" panose="020B0604020202020204" pitchFamily="34" charset="0"/>
              </a:rPr>
              <a:t>  </a:t>
            </a:r>
            <a:endParaRPr lang="en-GB" altLang="de-DE" sz="2000" dirty="0">
              <a:solidFill>
                <a:srgbClr val="000000"/>
              </a:solidFill>
              <a:latin typeface="+mn-lt"/>
              <a:cs typeface="Arial" panose="020B0604020202020204" pitchFamily="34" charset="0"/>
            </a:endParaRPr>
          </a:p>
        </p:txBody>
      </p:sp>
      <p:sp>
        <p:nvSpPr>
          <p:cNvPr id="8" name="Rechteck 7"/>
          <p:cNvSpPr/>
          <p:nvPr/>
        </p:nvSpPr>
        <p:spPr>
          <a:xfrm>
            <a:off x="881350" y="2133390"/>
            <a:ext cx="3453322" cy="1103149"/>
          </a:xfrm>
          <a:prstGeom prst="rect">
            <a:avLst/>
          </a:pr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u="sng" dirty="0">
                <a:solidFill>
                  <a:schemeClr val="tx1"/>
                </a:solidFill>
              </a:rPr>
              <a:t>Deutsch, Mathematik, Leistungsfach</a:t>
            </a:r>
          </a:p>
          <a:p>
            <a:pPr algn="ctr"/>
            <a:r>
              <a:rPr lang="de-DE" sz="1600" dirty="0">
                <a:solidFill>
                  <a:schemeClr val="tx1"/>
                </a:solidFill>
              </a:rPr>
              <a:t>jeweils in 12/1, 12/2, 13/1 </a:t>
            </a:r>
            <a:r>
              <a:rPr lang="de-DE" sz="1600" b="1" i="1" dirty="0">
                <a:solidFill>
                  <a:srgbClr val="FF0000"/>
                </a:solidFill>
              </a:rPr>
              <a:t>und</a:t>
            </a:r>
            <a:r>
              <a:rPr lang="de-DE" sz="1600" b="1" i="1" dirty="0">
                <a:solidFill>
                  <a:schemeClr val="tx1"/>
                </a:solidFill>
              </a:rPr>
              <a:t> </a:t>
            </a:r>
            <a:r>
              <a:rPr lang="de-DE" sz="1600" b="1" dirty="0">
                <a:solidFill>
                  <a:srgbClr val="FF0000"/>
                </a:solidFill>
              </a:rPr>
              <a:t>13/2</a:t>
            </a:r>
          </a:p>
        </p:txBody>
      </p:sp>
      <p:sp>
        <p:nvSpPr>
          <p:cNvPr id="10" name="Rechteck 9"/>
          <p:cNvSpPr/>
          <p:nvPr/>
        </p:nvSpPr>
        <p:spPr>
          <a:xfrm>
            <a:off x="4660741" y="2133390"/>
            <a:ext cx="3453322" cy="1103149"/>
          </a:xfrm>
          <a:prstGeom prst="rect">
            <a:avLst/>
          </a:pr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u="sng" dirty="0">
                <a:solidFill>
                  <a:schemeClr val="tx1"/>
                </a:solidFill>
              </a:rPr>
              <a:t>Fächern auf </a:t>
            </a:r>
            <a:r>
              <a:rPr lang="de-DE" sz="1600" b="1" u="sng" dirty="0" err="1">
                <a:solidFill>
                  <a:schemeClr val="tx1"/>
                </a:solidFill>
              </a:rPr>
              <a:t>gA</a:t>
            </a:r>
            <a:endParaRPr lang="de-DE" sz="1600" b="1" u="sng" dirty="0">
              <a:solidFill>
                <a:schemeClr val="tx1"/>
              </a:solidFill>
            </a:endParaRPr>
          </a:p>
          <a:p>
            <a:pPr algn="ctr"/>
            <a:r>
              <a:rPr lang="de-DE" sz="1600" dirty="0">
                <a:solidFill>
                  <a:schemeClr val="tx1"/>
                </a:solidFill>
              </a:rPr>
              <a:t>jeweils </a:t>
            </a:r>
            <a:r>
              <a:rPr lang="de-DE" sz="1600" b="1" i="1" dirty="0">
                <a:solidFill>
                  <a:srgbClr val="00B050"/>
                </a:solidFill>
              </a:rPr>
              <a:t>nur </a:t>
            </a:r>
            <a:r>
              <a:rPr lang="de-DE" sz="1600" dirty="0">
                <a:solidFill>
                  <a:schemeClr val="tx1"/>
                </a:solidFill>
              </a:rPr>
              <a:t>in 12/1, 12/2, 13/1</a:t>
            </a:r>
          </a:p>
        </p:txBody>
      </p:sp>
      <p:sp>
        <p:nvSpPr>
          <p:cNvPr id="5" name="Rechteck 4"/>
          <p:cNvSpPr/>
          <p:nvPr/>
        </p:nvSpPr>
        <p:spPr>
          <a:xfrm>
            <a:off x="4069375" y="1816941"/>
            <a:ext cx="876665" cy="402291"/>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und in</a:t>
            </a:r>
          </a:p>
        </p:txBody>
      </p:sp>
      <p:sp>
        <p:nvSpPr>
          <p:cNvPr id="13" name="Rechteck 12"/>
          <p:cNvSpPr/>
          <p:nvPr/>
        </p:nvSpPr>
        <p:spPr>
          <a:xfrm>
            <a:off x="463019" y="1816940"/>
            <a:ext cx="876665" cy="402291"/>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a:t>
            </a:r>
          </a:p>
        </p:txBody>
      </p:sp>
      <p:sp>
        <p:nvSpPr>
          <p:cNvPr id="14" name="Rechteck 13"/>
          <p:cNvSpPr/>
          <p:nvPr/>
        </p:nvSpPr>
        <p:spPr>
          <a:xfrm>
            <a:off x="7675730" y="1816939"/>
            <a:ext cx="876665" cy="402291"/>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gilt:</a:t>
            </a:r>
          </a:p>
        </p:txBody>
      </p:sp>
      <p:sp>
        <p:nvSpPr>
          <p:cNvPr id="19" name="Geschweifte Klammer rechts 18">
            <a:extLst>
              <a:ext uri="{FF2B5EF4-FFF2-40B4-BE49-F238E27FC236}">
                <a16:creationId xmlns:a16="http://schemas.microsoft.com/office/drawing/2014/main" id="{EAEBD777-C8EC-4461-B3DA-0B3EA40E52D2}"/>
              </a:ext>
            </a:extLst>
          </p:cNvPr>
          <p:cNvSpPr/>
          <p:nvPr/>
        </p:nvSpPr>
        <p:spPr>
          <a:xfrm>
            <a:off x="4386539" y="3819494"/>
            <a:ext cx="242335" cy="189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894327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2" name="Rechteck 1"/>
          <p:cNvSpPr/>
          <p:nvPr/>
        </p:nvSpPr>
        <p:spPr>
          <a:xfrm>
            <a:off x="4957697" y="4643306"/>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mind. 1 kleiner </a:t>
            </a:r>
            <a:r>
              <a:rPr lang="de-DE" sz="1600" i="1" dirty="0">
                <a:solidFill>
                  <a:schemeClr val="tx1"/>
                </a:solidFill>
              </a:rPr>
              <a:t>schriftlicher</a:t>
            </a:r>
            <a:r>
              <a:rPr lang="de-DE" sz="1600" dirty="0">
                <a:solidFill>
                  <a:schemeClr val="tx1"/>
                </a:solidFill>
              </a:rPr>
              <a:t> Leistungsnachweis</a:t>
            </a:r>
          </a:p>
        </p:txBody>
      </p:sp>
      <p:sp>
        <p:nvSpPr>
          <p:cNvPr id="6" name="Rechteck 5"/>
          <p:cNvSpPr/>
          <p:nvPr/>
        </p:nvSpPr>
        <p:spPr>
          <a:xfrm>
            <a:off x="4957698" y="3231311"/>
            <a:ext cx="2532435" cy="110315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mind. 1 kleiner mündlicher Leistungsnachweis</a:t>
            </a:r>
          </a:p>
        </p:txBody>
      </p:sp>
      <p:sp>
        <p:nvSpPr>
          <p:cNvPr id="9"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Ermittlung</a:t>
            </a:r>
            <a:r>
              <a:rPr lang="en-GB" altLang="de-DE" sz="2000" b="1" dirty="0">
                <a:solidFill>
                  <a:srgbClr val="000000"/>
                </a:solidFill>
                <a:latin typeface="+mn-lt"/>
                <a:cs typeface="Arial" panose="020B0604020202020204" pitchFamily="34" charset="0"/>
              </a:rPr>
              <a:t> der </a:t>
            </a:r>
            <a:r>
              <a:rPr lang="en-GB" altLang="de-DE" sz="2000" b="1" dirty="0" err="1">
                <a:solidFill>
                  <a:srgbClr val="000000"/>
                </a:solidFill>
                <a:latin typeface="+mn-lt"/>
                <a:cs typeface="Arial" panose="020B0604020202020204" pitchFamily="34" charset="0"/>
              </a:rPr>
              <a:t>Halbjahresleistung</a:t>
            </a:r>
            <a:endParaRPr lang="en-GB" altLang="de-DE" sz="2000" dirty="0">
              <a:solidFill>
                <a:srgbClr val="000000"/>
              </a:solidFill>
              <a:latin typeface="+mn-lt"/>
              <a:cs typeface="Arial" panose="020B0604020202020204" pitchFamily="34" charset="0"/>
            </a:endParaRPr>
          </a:p>
        </p:txBody>
      </p:sp>
      <p:sp>
        <p:nvSpPr>
          <p:cNvPr id="10" name="Rechteck 9"/>
          <p:cNvSpPr/>
          <p:nvPr/>
        </p:nvSpPr>
        <p:spPr>
          <a:xfrm>
            <a:off x="2707092" y="1876581"/>
            <a:ext cx="3453322" cy="1103149"/>
          </a:xfrm>
          <a:prstGeom prst="rect">
            <a:avLst/>
          </a:pr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u="sng" dirty="0">
                <a:solidFill>
                  <a:schemeClr val="tx1"/>
                </a:solidFill>
              </a:rPr>
              <a:t>in Fächern auf </a:t>
            </a:r>
            <a:r>
              <a:rPr lang="de-DE" sz="1600" b="1" u="sng" dirty="0" err="1">
                <a:solidFill>
                  <a:schemeClr val="tx1"/>
                </a:solidFill>
              </a:rPr>
              <a:t>gA</a:t>
            </a:r>
            <a:endParaRPr lang="de-DE" sz="1600" b="1" u="sng" dirty="0">
              <a:solidFill>
                <a:schemeClr val="tx1"/>
              </a:solidFill>
            </a:endParaRPr>
          </a:p>
          <a:p>
            <a:pPr algn="ctr"/>
            <a:r>
              <a:rPr lang="de-DE" sz="1600" dirty="0">
                <a:solidFill>
                  <a:schemeClr val="tx1"/>
                </a:solidFill>
              </a:rPr>
              <a:t>in </a:t>
            </a:r>
            <a:r>
              <a:rPr lang="de-DE" sz="1600" b="1" dirty="0">
                <a:solidFill>
                  <a:schemeClr val="tx1"/>
                </a:solidFill>
              </a:rPr>
              <a:t>13/2</a:t>
            </a:r>
          </a:p>
        </p:txBody>
      </p:sp>
      <p:sp>
        <p:nvSpPr>
          <p:cNvPr id="11" name="Rechteck 10"/>
          <p:cNvSpPr/>
          <p:nvPr/>
        </p:nvSpPr>
        <p:spPr>
          <a:xfrm>
            <a:off x="1600433" y="3231311"/>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1 Schulaufgabe</a:t>
            </a:r>
          </a:p>
        </p:txBody>
      </p:sp>
      <p:cxnSp>
        <p:nvCxnSpPr>
          <p:cNvPr id="5" name="Gerader Verbinder 4"/>
          <p:cNvCxnSpPr/>
          <p:nvPr/>
        </p:nvCxnSpPr>
        <p:spPr>
          <a:xfrm>
            <a:off x="1600433" y="3248487"/>
            <a:ext cx="2532435" cy="1077043"/>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3" name="Gerader Verbinder 12"/>
          <p:cNvCxnSpPr/>
          <p:nvPr/>
        </p:nvCxnSpPr>
        <p:spPr>
          <a:xfrm flipV="1">
            <a:off x="1600433" y="3248487"/>
            <a:ext cx="2532435" cy="1077043"/>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9770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2" name="Rechteck 1"/>
          <p:cNvSpPr/>
          <p:nvPr/>
        </p:nvSpPr>
        <p:spPr>
          <a:xfrm>
            <a:off x="1598147" y="4646344"/>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mind. 1 kleiner </a:t>
            </a:r>
            <a:r>
              <a:rPr lang="de-DE" sz="1600" i="1" dirty="0">
                <a:solidFill>
                  <a:schemeClr val="tx1"/>
                </a:solidFill>
              </a:rPr>
              <a:t>schriftlicher</a:t>
            </a:r>
            <a:r>
              <a:rPr lang="de-DE" sz="1600" dirty="0">
                <a:solidFill>
                  <a:schemeClr val="tx1"/>
                </a:solidFill>
              </a:rPr>
              <a:t> Leistungsnachweis</a:t>
            </a:r>
          </a:p>
        </p:txBody>
      </p:sp>
      <p:sp>
        <p:nvSpPr>
          <p:cNvPr id="6" name="Rechteck 5"/>
          <p:cNvSpPr/>
          <p:nvPr/>
        </p:nvSpPr>
        <p:spPr>
          <a:xfrm>
            <a:off x="1598148" y="3234349"/>
            <a:ext cx="2532435" cy="110315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mind. 1 kleiner mündlicher Leistungsnachweis</a:t>
            </a:r>
          </a:p>
        </p:txBody>
      </p:sp>
      <p:sp>
        <p:nvSpPr>
          <p:cNvPr id="9"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Ermittlung</a:t>
            </a:r>
            <a:r>
              <a:rPr lang="en-GB" altLang="de-DE" sz="2000" b="1" dirty="0">
                <a:solidFill>
                  <a:srgbClr val="000000"/>
                </a:solidFill>
                <a:latin typeface="+mn-lt"/>
                <a:cs typeface="Arial" panose="020B0604020202020204" pitchFamily="34" charset="0"/>
              </a:rPr>
              <a:t> der </a:t>
            </a:r>
            <a:r>
              <a:rPr lang="en-GB" altLang="de-DE" sz="2000" b="1" dirty="0" err="1">
                <a:solidFill>
                  <a:srgbClr val="000000"/>
                </a:solidFill>
                <a:latin typeface="+mn-lt"/>
                <a:cs typeface="Arial" panose="020B0604020202020204" pitchFamily="34" charset="0"/>
              </a:rPr>
              <a:t>Halbjahresleistung</a:t>
            </a:r>
            <a:endParaRPr lang="en-GB" altLang="de-DE" sz="2000" dirty="0">
              <a:solidFill>
                <a:srgbClr val="000000"/>
              </a:solidFill>
              <a:latin typeface="+mn-lt"/>
              <a:cs typeface="Arial" panose="020B0604020202020204" pitchFamily="34" charset="0"/>
            </a:endParaRPr>
          </a:p>
        </p:txBody>
      </p:sp>
      <p:sp>
        <p:nvSpPr>
          <p:cNvPr id="10" name="Rechteck 9"/>
          <p:cNvSpPr/>
          <p:nvPr/>
        </p:nvSpPr>
        <p:spPr>
          <a:xfrm>
            <a:off x="2708721" y="1875862"/>
            <a:ext cx="3453322" cy="1103149"/>
          </a:xfrm>
          <a:prstGeom prst="rect">
            <a:avLst/>
          </a:pr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u="sng" dirty="0">
                <a:solidFill>
                  <a:schemeClr val="tx1"/>
                </a:solidFill>
              </a:rPr>
              <a:t>in Fächern auf </a:t>
            </a:r>
            <a:r>
              <a:rPr lang="de-DE" sz="1600" b="1" u="sng" dirty="0" err="1">
                <a:solidFill>
                  <a:schemeClr val="tx1"/>
                </a:solidFill>
              </a:rPr>
              <a:t>gA</a:t>
            </a:r>
            <a:endParaRPr lang="de-DE" sz="1600" b="1" u="sng" dirty="0">
              <a:solidFill>
                <a:schemeClr val="tx1"/>
              </a:solidFill>
            </a:endParaRPr>
          </a:p>
          <a:p>
            <a:pPr algn="ctr"/>
            <a:r>
              <a:rPr lang="de-DE" sz="1600" dirty="0">
                <a:solidFill>
                  <a:schemeClr val="tx1"/>
                </a:solidFill>
              </a:rPr>
              <a:t>in </a:t>
            </a:r>
            <a:r>
              <a:rPr lang="de-DE" sz="1600" b="1" dirty="0">
                <a:solidFill>
                  <a:schemeClr val="tx1"/>
                </a:solidFill>
              </a:rPr>
              <a:t>13/2</a:t>
            </a:r>
          </a:p>
        </p:txBody>
      </p:sp>
      <p:sp>
        <p:nvSpPr>
          <p:cNvPr id="18" name="Geschweifte Klammer rechts 17"/>
          <p:cNvSpPr/>
          <p:nvPr/>
        </p:nvSpPr>
        <p:spPr>
          <a:xfrm>
            <a:off x="4431697" y="3537132"/>
            <a:ext cx="242335" cy="189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2" name="Rechteck 11"/>
          <p:cNvSpPr/>
          <p:nvPr/>
        </p:nvSpPr>
        <p:spPr>
          <a:xfrm>
            <a:off x="4895825" y="3932412"/>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Durchschnitt der kleinen Leistungsnachweise</a:t>
            </a:r>
            <a:endParaRPr lang="de-DE" sz="3200" dirty="0">
              <a:solidFill>
                <a:schemeClr val="tx1"/>
              </a:solidFill>
            </a:endParaRPr>
          </a:p>
        </p:txBody>
      </p:sp>
    </p:spTree>
    <p:extLst>
      <p:ext uri="{BB962C8B-B14F-4D97-AF65-F5344CB8AC3E}">
        <p14:creationId xmlns:p14="http://schemas.microsoft.com/office/powerpoint/2010/main" val="2535327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59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Sonderfälle</a:t>
            </a:r>
            <a:endParaRPr lang="en-GB" altLang="de-DE" sz="2000" b="1" dirty="0">
              <a:solidFill>
                <a:srgbClr val="000000"/>
              </a:solidFill>
              <a:latin typeface="+mn-lt"/>
              <a:cs typeface="Arial" panose="020B0604020202020204" pitchFamily="34" charset="0"/>
            </a:endParaRPr>
          </a:p>
          <a:p>
            <a:pPr eaLnBrk="1" hangingPunct="1">
              <a:lnSpc>
                <a:spcPct val="100000"/>
              </a:lnSpc>
            </a:pPr>
            <a:endParaRPr lang="en-GB" altLang="de-DE" sz="1600" b="1" dirty="0">
              <a:solidFill>
                <a:srgbClr val="000000"/>
              </a:solidFill>
              <a:latin typeface="+mn-lt"/>
              <a:cs typeface="Arial" panose="020B0604020202020204" pitchFamily="34" charset="0"/>
            </a:endParaRPr>
          </a:p>
          <a:p>
            <a:pPr eaLnBrk="1" hangingPunct="1">
              <a:lnSpc>
                <a:spcPct val="100000"/>
              </a:lnSpc>
            </a:pPr>
            <a:r>
              <a:rPr lang="en-GB" altLang="de-DE" sz="1600" b="1" dirty="0">
                <a:solidFill>
                  <a:srgbClr val="000000"/>
                </a:solidFill>
                <a:latin typeface="+mn-lt"/>
                <a:cs typeface="Arial" panose="020B0604020202020204" pitchFamily="34" charset="0"/>
              </a:rPr>
              <a:t>Sport (</a:t>
            </a:r>
            <a:r>
              <a:rPr lang="en-GB" altLang="de-DE" sz="1600" b="1" dirty="0" err="1">
                <a:solidFill>
                  <a:srgbClr val="000000"/>
                </a:solidFill>
                <a:latin typeface="+mn-lt"/>
                <a:cs typeface="Arial" panose="020B0604020202020204" pitchFamily="34" charset="0"/>
              </a:rPr>
              <a:t>gA</a:t>
            </a:r>
            <a:r>
              <a:rPr lang="en-GB" altLang="de-DE" sz="1600" b="1" dirty="0">
                <a:solidFill>
                  <a:srgbClr val="000000"/>
                </a:solidFill>
                <a:latin typeface="+mn-lt"/>
                <a:cs typeface="Arial" panose="020B0604020202020204" pitchFamily="34" charset="0"/>
              </a:rPr>
              <a:t>)</a:t>
            </a:r>
          </a:p>
          <a:p>
            <a:pPr marL="285750" indent="-285750">
              <a:buFont typeface="Arial" panose="020B0604020202020204" pitchFamily="34" charset="0"/>
              <a:buChar char="•"/>
            </a:pPr>
            <a:r>
              <a:rPr lang="de-DE" sz="1600" b="1" dirty="0">
                <a:solidFill>
                  <a:schemeClr val="tx1"/>
                </a:solidFill>
                <a:latin typeface="+mn-lt"/>
                <a:cs typeface="Arial" panose="020B0604020202020204" pitchFamily="34" charset="0"/>
              </a:rPr>
              <a:t>praktische Leistungen </a:t>
            </a:r>
            <a:r>
              <a:rPr lang="de-DE" sz="1600" dirty="0">
                <a:solidFill>
                  <a:schemeClr val="tx1"/>
                </a:solidFill>
                <a:latin typeface="+mn-lt"/>
                <a:cs typeface="Arial" panose="020B0604020202020204" pitchFamily="34" charset="0"/>
              </a:rPr>
              <a:t>anstelle der Schulaufgabe</a:t>
            </a:r>
          </a:p>
          <a:p>
            <a:pPr marL="285750" indent="-285750">
              <a:buFont typeface="Arial" panose="020B0604020202020204" pitchFamily="34" charset="0"/>
              <a:buChar char="•"/>
            </a:pPr>
            <a:r>
              <a:rPr lang="de-DE" sz="1600" dirty="0">
                <a:solidFill>
                  <a:schemeClr val="tx1"/>
                </a:solidFill>
                <a:latin typeface="+mn-lt"/>
                <a:cs typeface="Arial" panose="020B0604020202020204" pitchFamily="34" charset="0"/>
              </a:rPr>
              <a:t>mind.</a:t>
            </a:r>
            <a:r>
              <a:rPr lang="de-DE" sz="1600" b="1" dirty="0">
                <a:solidFill>
                  <a:schemeClr val="tx1"/>
                </a:solidFill>
                <a:latin typeface="+mn-lt"/>
                <a:cs typeface="Arial" panose="020B0604020202020204" pitchFamily="34" charset="0"/>
              </a:rPr>
              <a:t> 1 </a:t>
            </a:r>
            <a:r>
              <a:rPr lang="de-DE" sz="1600" dirty="0">
                <a:solidFill>
                  <a:schemeClr val="tx1"/>
                </a:solidFill>
                <a:latin typeface="+mn-lt"/>
                <a:cs typeface="Arial" panose="020B0604020202020204" pitchFamily="34" charset="0"/>
              </a:rPr>
              <a:t>kleiner Leistungsnachweis (</a:t>
            </a:r>
            <a:r>
              <a:rPr lang="de-DE" sz="1600" dirty="0" err="1">
                <a:solidFill>
                  <a:schemeClr val="tx1"/>
                </a:solidFill>
                <a:latin typeface="+mn-lt"/>
                <a:cs typeface="Arial" panose="020B0604020202020204" pitchFamily="34" charset="0"/>
              </a:rPr>
              <a:t>kLN</a:t>
            </a:r>
            <a:r>
              <a:rPr lang="de-DE" sz="1600" dirty="0">
                <a:solidFill>
                  <a:schemeClr val="tx1"/>
                </a:solidFill>
                <a:latin typeface="+mn-lt"/>
                <a:cs typeface="Arial" panose="020B0604020202020204" pitchFamily="34" charset="0"/>
              </a:rPr>
              <a:t>)</a:t>
            </a:r>
          </a:p>
          <a:p>
            <a:pPr marL="285750" indent="-285750">
              <a:buFont typeface="Arial" panose="020B0604020202020204" pitchFamily="34" charset="0"/>
              <a:buChar char="•"/>
            </a:pPr>
            <a:r>
              <a:rPr lang="de-DE" altLang="de-DE" sz="1600" dirty="0">
                <a:solidFill>
                  <a:schemeClr val="tx1"/>
                </a:solidFill>
                <a:latin typeface="+mn-lt"/>
                <a:cs typeface="Arial" panose="020B0604020202020204" pitchFamily="34" charset="0"/>
              </a:rPr>
              <a:t>Halb</a:t>
            </a:r>
            <a:r>
              <a:rPr lang="en-GB" altLang="de-DE" sz="1600" dirty="0" err="1">
                <a:solidFill>
                  <a:srgbClr val="000000"/>
                </a:solidFill>
                <a:latin typeface="+mn-lt"/>
                <a:cs typeface="Arial" panose="020B0604020202020204" pitchFamily="34" charset="0"/>
              </a:rPr>
              <a:t>jahresleistung</a:t>
            </a:r>
            <a:r>
              <a:rPr lang="en-GB" altLang="de-DE" sz="1600" dirty="0">
                <a:solidFill>
                  <a:srgbClr val="000000"/>
                </a:solidFill>
                <a:latin typeface="+mn-lt"/>
                <a:cs typeface="Arial" panose="020B0604020202020204" pitchFamily="34" charset="0"/>
              </a:rPr>
              <a:t>: </a:t>
            </a:r>
            <a:r>
              <a:rPr lang="en-GB" altLang="de-DE" sz="1400" dirty="0">
                <a:solidFill>
                  <a:srgbClr val="000000"/>
                </a:solidFill>
                <a:latin typeface="+mn-lt"/>
                <a:cs typeface="Arial" panose="020B0604020202020204" pitchFamily="34" charset="0"/>
              </a:rPr>
              <a:t>(</a:t>
            </a:r>
            <a:r>
              <a:rPr lang="en-GB" altLang="de-DE" sz="1400" dirty="0" err="1">
                <a:solidFill>
                  <a:srgbClr val="000000"/>
                </a:solidFill>
                <a:latin typeface="+mn-lt"/>
                <a:cs typeface="Arial" panose="020B0604020202020204" pitchFamily="34" charset="0"/>
              </a:rPr>
              <a:t>Durchschnitt</a:t>
            </a:r>
            <a:r>
              <a:rPr lang="en-GB" altLang="de-DE" sz="1400" dirty="0">
                <a:solidFill>
                  <a:srgbClr val="000000"/>
                </a:solidFill>
                <a:latin typeface="+mn-lt"/>
                <a:cs typeface="Arial" panose="020B0604020202020204" pitchFamily="34" charset="0"/>
              </a:rPr>
              <a:t> der </a:t>
            </a:r>
            <a:r>
              <a:rPr lang="en-GB" altLang="de-DE" sz="1400" dirty="0" err="1">
                <a:solidFill>
                  <a:srgbClr val="000000"/>
                </a:solidFill>
                <a:latin typeface="+mn-lt"/>
                <a:cs typeface="Arial" panose="020B0604020202020204" pitchFamily="34" charset="0"/>
              </a:rPr>
              <a:t>praktischen</a:t>
            </a:r>
            <a:r>
              <a:rPr lang="en-GB" altLang="de-DE" sz="1400" dirty="0">
                <a:solidFill>
                  <a:srgbClr val="000000"/>
                </a:solidFill>
                <a:latin typeface="+mn-lt"/>
                <a:cs typeface="Arial" panose="020B0604020202020204" pitchFamily="34" charset="0"/>
              </a:rPr>
              <a:t> </a:t>
            </a:r>
            <a:r>
              <a:rPr lang="en-GB" altLang="de-DE" sz="1400" dirty="0" err="1">
                <a:solidFill>
                  <a:srgbClr val="000000"/>
                </a:solidFill>
                <a:latin typeface="+mn-lt"/>
                <a:cs typeface="Arial" panose="020B0604020202020204" pitchFamily="34" charset="0"/>
              </a:rPr>
              <a:t>Leistungen</a:t>
            </a:r>
            <a:r>
              <a:rPr lang="en-GB" altLang="de-DE" sz="1400" dirty="0">
                <a:solidFill>
                  <a:srgbClr val="000000"/>
                </a:solidFill>
                <a:latin typeface="+mn-lt"/>
                <a:cs typeface="Arial" panose="020B0604020202020204" pitchFamily="34" charset="0"/>
              </a:rPr>
              <a:t> x 2 + </a:t>
            </a:r>
            <a:r>
              <a:rPr lang="en-GB" altLang="de-DE" sz="1400" dirty="0" err="1">
                <a:solidFill>
                  <a:srgbClr val="000000"/>
                </a:solidFill>
                <a:latin typeface="+mn-lt"/>
                <a:cs typeface="Arial" panose="020B0604020202020204" pitchFamily="34" charset="0"/>
              </a:rPr>
              <a:t>Durchschnitt</a:t>
            </a:r>
            <a:r>
              <a:rPr lang="en-GB" altLang="de-DE" sz="1400" dirty="0">
                <a:solidFill>
                  <a:srgbClr val="000000"/>
                </a:solidFill>
                <a:latin typeface="Arial" panose="020B0604020202020204" pitchFamily="34" charset="0"/>
                <a:cs typeface="Arial" panose="020B0604020202020204" pitchFamily="34" charset="0"/>
              </a:rPr>
              <a:t> </a:t>
            </a:r>
            <a:r>
              <a:rPr lang="en-GB" altLang="de-DE" sz="1400" dirty="0" err="1">
                <a:solidFill>
                  <a:srgbClr val="000000"/>
                </a:solidFill>
                <a:latin typeface="+mn-lt"/>
                <a:cs typeface="Arial" panose="020B0604020202020204" pitchFamily="34" charset="0"/>
              </a:rPr>
              <a:t>kLN</a:t>
            </a:r>
            <a:r>
              <a:rPr lang="en-GB" altLang="de-DE" sz="1400" dirty="0">
                <a:solidFill>
                  <a:srgbClr val="000000"/>
                </a:solidFill>
                <a:latin typeface="+mn-lt"/>
                <a:cs typeface="Arial" panose="020B0604020202020204" pitchFamily="34" charset="0"/>
              </a:rPr>
              <a:t>) : 3</a:t>
            </a:r>
          </a:p>
          <a:p>
            <a:pPr eaLnBrk="1" hangingPunct="1">
              <a:lnSpc>
                <a:spcPct val="100000"/>
              </a:lnSpc>
            </a:pPr>
            <a:endParaRPr lang="en-GB" altLang="de-DE" sz="2000" dirty="0">
              <a:solidFill>
                <a:srgbClr val="000000"/>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de-DE" sz="1600" b="1" i="0" u="none" strike="noStrike" kern="1200" cap="none" spc="0" normalizeH="0" baseline="0" noProof="0" dirty="0" err="1">
                <a:ln>
                  <a:noFill/>
                </a:ln>
                <a:solidFill>
                  <a:srgbClr val="000000"/>
                </a:solidFill>
                <a:effectLst/>
                <a:uLnTx/>
                <a:uFillTx/>
                <a:latin typeface="+mn-lt"/>
                <a:ea typeface="+mn-ea"/>
                <a:cs typeface="Arial" panose="020B0604020202020204" pitchFamily="34" charset="0"/>
              </a:rPr>
              <a:t>Leistungsfach</a:t>
            </a:r>
            <a:r>
              <a:rPr kumimoji="0" lang="en-GB" altLang="de-DE" sz="16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Sport (</a:t>
            </a:r>
            <a:r>
              <a:rPr kumimoji="0" lang="en-GB" altLang="de-DE" sz="1600" b="1" i="0" u="none" strike="noStrike" kern="1200" cap="none" spc="0" normalizeH="0" baseline="0" noProof="0" dirty="0" err="1">
                <a:ln>
                  <a:noFill/>
                </a:ln>
                <a:solidFill>
                  <a:srgbClr val="000000"/>
                </a:solidFill>
                <a:effectLst/>
                <a:uLnTx/>
                <a:uFillTx/>
                <a:latin typeface="+mn-lt"/>
                <a:ea typeface="+mn-ea"/>
                <a:cs typeface="Arial" panose="020B0604020202020204" pitchFamily="34" charset="0"/>
              </a:rPr>
              <a:t>eA</a:t>
            </a:r>
            <a:r>
              <a:rPr kumimoji="0" lang="en-GB" altLang="de-DE" sz="16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zusätzlich</a:t>
            </a:r>
            <a:r>
              <a:rPr kumimoji="0" 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zur Halbjahresleistung Sport (wie oben): </a:t>
            </a:r>
            <a:br>
              <a:rPr kumimoji="0" 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br>
            <a:r>
              <a:rPr kumimoji="0" 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1 Schulaufgabe und mind. </a:t>
            </a:r>
            <a:r>
              <a:rPr kumimoji="0" lang="de-DE"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1</a:t>
            </a:r>
            <a:r>
              <a:rPr kumimoji="0" 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kleiner Leistungsnachweis in der </a:t>
            </a:r>
            <a:r>
              <a:rPr kumimoji="0" lang="de-DE"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„Sporttheorie“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prstClr val="black"/>
                </a:solidFill>
                <a:latin typeface="+mn-lt"/>
                <a:ea typeface="+mn-ea"/>
                <a:cs typeface="Arial" panose="020B0604020202020204" pitchFamily="34" charset="0"/>
              </a:rPr>
              <a:t>Halbjahresleistung: </a:t>
            </a:r>
            <a:r>
              <a:rPr lang="de-DE" sz="1400" dirty="0">
                <a:solidFill>
                  <a:prstClr val="black"/>
                </a:solidFill>
                <a:latin typeface="+mn-lt"/>
                <a:ea typeface="+mn-ea"/>
                <a:cs typeface="Arial" panose="020B0604020202020204" pitchFamily="34" charset="0"/>
              </a:rPr>
              <a:t>(Punktzahl im Fach Sport + Punktzahl aus Durchschnitt in der „Sporttheorie“) : 2</a:t>
            </a:r>
            <a:endParaRPr kumimoji="0" 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eaLnBrk="1" hangingPunct="1">
              <a:tabLst/>
              <a:defRPr/>
            </a:pPr>
            <a:r>
              <a:rPr lang="en-GB" altLang="de-DE" sz="1600" b="1" dirty="0" err="1">
                <a:solidFill>
                  <a:srgbClr val="000000"/>
                </a:solidFill>
                <a:latin typeface="+mn-lt"/>
                <a:ea typeface="+mn-ea"/>
                <a:cs typeface="Arial" panose="020B0604020202020204" pitchFamily="34" charset="0"/>
              </a:rPr>
              <a:t>Leistungsfach</a:t>
            </a:r>
            <a:r>
              <a:rPr lang="en-GB" altLang="de-DE" sz="1600" b="1" dirty="0">
                <a:solidFill>
                  <a:srgbClr val="000000"/>
                </a:solidFill>
                <a:latin typeface="+mn-lt"/>
                <a:ea typeface="+mn-ea"/>
                <a:cs typeface="Arial" panose="020B0604020202020204" pitchFamily="34" charset="0"/>
              </a:rPr>
              <a:t> Musik (</a:t>
            </a:r>
            <a:r>
              <a:rPr lang="en-GB" altLang="de-DE" sz="1600" b="1" dirty="0" err="1">
                <a:solidFill>
                  <a:srgbClr val="000000"/>
                </a:solidFill>
                <a:latin typeface="+mn-lt"/>
                <a:ea typeface="+mn-ea"/>
                <a:cs typeface="Arial" panose="020B0604020202020204" pitchFamily="34" charset="0"/>
              </a:rPr>
              <a:t>eA</a:t>
            </a:r>
            <a:r>
              <a:rPr lang="en-GB" altLang="de-DE" sz="1600" b="1" dirty="0">
                <a:solidFill>
                  <a:srgbClr val="000000"/>
                </a:solidFill>
                <a:latin typeface="+mn-lt"/>
                <a:ea typeface="+mn-ea"/>
                <a:cs typeface="Arial" panose="020B0604020202020204" pitchFamily="34" charset="0"/>
              </a:rPr>
              <a:t>)</a:t>
            </a:r>
            <a:endParaRPr lang="de-DE" altLang="de-DE" sz="1600" b="1" dirty="0">
              <a:solidFill>
                <a:srgbClr val="000000"/>
              </a:solidFill>
              <a:latin typeface="+mn-lt"/>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600" i="1" dirty="0">
                <a:solidFill>
                  <a:prstClr val="black"/>
                </a:solidFill>
                <a:latin typeface="+mn-lt"/>
                <a:ea typeface="+mn-ea"/>
                <a:cs typeface="Arial" panose="020B0604020202020204" pitchFamily="34" charset="0"/>
              </a:rPr>
              <a:t>zusätzlich</a:t>
            </a:r>
            <a:r>
              <a:rPr lang="de-DE" altLang="de-DE" sz="1600" dirty="0">
                <a:solidFill>
                  <a:prstClr val="black"/>
                </a:solidFill>
                <a:latin typeface="+mn-lt"/>
                <a:ea typeface="+mn-ea"/>
                <a:cs typeface="Arial" panose="020B0604020202020204" pitchFamily="34" charset="0"/>
              </a:rPr>
              <a:t> zur Schulaufgabe: </a:t>
            </a:r>
            <a:br>
              <a:rPr lang="de-DE" altLang="de-DE" sz="1600" dirty="0">
                <a:solidFill>
                  <a:prstClr val="black"/>
                </a:solidFill>
                <a:latin typeface="+mn-lt"/>
                <a:ea typeface="+mn-ea"/>
                <a:cs typeface="Arial" panose="020B0604020202020204" pitchFamily="34" charset="0"/>
              </a:rPr>
            </a:br>
            <a:r>
              <a:rPr lang="de-DE" altLang="de-DE" sz="1600" b="1" dirty="0">
                <a:solidFill>
                  <a:prstClr val="black"/>
                </a:solidFill>
                <a:latin typeface="+mn-lt"/>
                <a:ea typeface="+mn-ea"/>
                <a:cs typeface="Arial" panose="020B0604020202020204" pitchFamily="34" charset="0"/>
              </a:rPr>
              <a:t>eine fachpraktische Prüfung </a:t>
            </a:r>
            <a:r>
              <a:rPr lang="de-DE" altLang="de-DE" sz="1600" dirty="0">
                <a:solidFill>
                  <a:prstClr val="black"/>
                </a:solidFill>
                <a:latin typeface="+mn-lt"/>
                <a:ea typeface="+mn-ea"/>
                <a:cs typeface="Arial" panose="020B0604020202020204" pitchFamily="34" charset="0"/>
              </a:rPr>
              <a:t>(Instrument / Gesang)</a:t>
            </a:r>
          </a:p>
          <a:p>
            <a:pPr marL="285750" lvl="0" indent="-285750" eaLnBrk="1" hangingPunct="1">
              <a:buFont typeface="Arial" panose="020B0604020202020204" pitchFamily="34" charset="0"/>
              <a:buChar char="•"/>
              <a:tabLst/>
              <a:defRPr/>
            </a:pPr>
            <a:r>
              <a:rPr lang="de-DE" altLang="de-DE" sz="1600" dirty="0">
                <a:solidFill>
                  <a:prstClr val="black"/>
                </a:solidFill>
                <a:latin typeface="+mn-lt"/>
                <a:ea typeface="+mn-ea"/>
                <a:cs typeface="Arial" panose="020B0604020202020204" pitchFamily="34" charset="0"/>
              </a:rPr>
              <a:t>Halbjahresleistung</a:t>
            </a:r>
            <a:r>
              <a:rPr kumimoji="0" lang="de-DE" alt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de-DE" alt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(Schulaufgabe + praktische Prüfung + </a:t>
            </a:r>
            <a:r>
              <a:rPr lang="de-DE" altLang="de-DE" sz="1400" dirty="0">
                <a:solidFill>
                  <a:prstClr val="black"/>
                </a:solidFill>
                <a:latin typeface="+mn-lt"/>
                <a:ea typeface="+mn-ea"/>
                <a:cs typeface="Arial" panose="020B0604020202020204" pitchFamily="34" charset="0"/>
              </a:rPr>
              <a:t>Durchschnitt </a:t>
            </a:r>
            <a:r>
              <a:rPr lang="de-DE" altLang="de-DE" sz="1400" dirty="0" err="1">
                <a:solidFill>
                  <a:prstClr val="black"/>
                </a:solidFill>
                <a:latin typeface="+mn-lt"/>
                <a:ea typeface="+mn-ea"/>
                <a:cs typeface="Arial" panose="020B0604020202020204" pitchFamily="34" charset="0"/>
              </a:rPr>
              <a:t>kLN</a:t>
            </a:r>
            <a:r>
              <a:rPr lang="de-DE" altLang="de-DE" sz="1400" dirty="0">
                <a:solidFill>
                  <a:prstClr val="black"/>
                </a:solidFill>
                <a:latin typeface="+mn-lt"/>
                <a:ea typeface="+mn-ea"/>
                <a:cs typeface="Arial" panose="020B0604020202020204" pitchFamily="34" charset="0"/>
              </a:rPr>
              <a:t>) </a:t>
            </a:r>
            <a:r>
              <a:rPr kumimoji="0" lang="de-DE" alt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altLang="de-DE" sz="1600" dirty="0">
              <a:solidFill>
                <a:prstClr val="black"/>
              </a:solidFill>
              <a:latin typeface="+mn-lt"/>
              <a:ea typeface="+mn-ea"/>
              <a:cs typeface="Arial" panose="020B0604020202020204" pitchFamily="34" charset="0"/>
            </a:endParaRPr>
          </a:p>
          <a:p>
            <a:pPr eaLnBrk="1" hangingPunct="1">
              <a:tabLst/>
              <a:defRPr/>
            </a:pPr>
            <a:r>
              <a:rPr lang="en-GB" altLang="de-DE" sz="1600" b="1" dirty="0" err="1">
                <a:solidFill>
                  <a:srgbClr val="000000"/>
                </a:solidFill>
                <a:latin typeface="+mn-lt"/>
                <a:ea typeface="+mn-ea"/>
                <a:cs typeface="Arial" panose="020B0604020202020204" pitchFamily="34" charset="0"/>
              </a:rPr>
              <a:t>Leistungsfach</a:t>
            </a:r>
            <a:r>
              <a:rPr lang="en-GB" altLang="de-DE" sz="1600" b="1" dirty="0">
                <a:solidFill>
                  <a:srgbClr val="000000"/>
                </a:solidFill>
                <a:latin typeface="+mn-lt"/>
                <a:ea typeface="+mn-ea"/>
                <a:cs typeface="Arial" panose="020B0604020202020204" pitchFamily="34" charset="0"/>
              </a:rPr>
              <a:t> Kunst (</a:t>
            </a:r>
            <a:r>
              <a:rPr lang="en-GB" altLang="de-DE" sz="1600" b="1" dirty="0" err="1">
                <a:solidFill>
                  <a:srgbClr val="000000"/>
                </a:solidFill>
                <a:latin typeface="+mn-lt"/>
                <a:ea typeface="+mn-ea"/>
                <a:cs typeface="Arial" panose="020B0604020202020204" pitchFamily="34" charset="0"/>
              </a:rPr>
              <a:t>eA</a:t>
            </a:r>
            <a:r>
              <a:rPr lang="en-GB" altLang="de-DE" sz="1600" b="1" dirty="0">
                <a:solidFill>
                  <a:srgbClr val="000000"/>
                </a:solidFill>
                <a:latin typeface="+mn-lt"/>
                <a:ea typeface="+mn-ea"/>
                <a:cs typeface="Arial" panose="020B0604020202020204" pitchFamily="34" charset="0"/>
              </a:rPr>
              <a:t>)</a:t>
            </a:r>
            <a:endParaRPr lang="de-DE" altLang="de-DE" sz="1600" b="1" dirty="0">
              <a:solidFill>
                <a:srgbClr val="000000"/>
              </a:solidFill>
              <a:latin typeface="+mn-lt"/>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600" i="1" dirty="0">
                <a:solidFill>
                  <a:prstClr val="black"/>
                </a:solidFill>
                <a:latin typeface="+mn-lt"/>
                <a:ea typeface="+mn-ea"/>
                <a:cs typeface="Arial" panose="020B0604020202020204" pitchFamily="34" charset="0"/>
              </a:rPr>
              <a:t>zusätzlich</a:t>
            </a:r>
            <a:r>
              <a:rPr lang="de-DE" altLang="de-DE" sz="1600" dirty="0">
                <a:solidFill>
                  <a:prstClr val="black"/>
                </a:solidFill>
                <a:latin typeface="+mn-lt"/>
                <a:ea typeface="+mn-ea"/>
                <a:cs typeface="Arial" panose="020B0604020202020204" pitchFamily="34" charset="0"/>
              </a:rPr>
              <a:t> zur Schulaufgabe: </a:t>
            </a:r>
            <a:br>
              <a:rPr lang="de-DE" altLang="de-DE" sz="1600" dirty="0">
                <a:solidFill>
                  <a:prstClr val="black"/>
                </a:solidFill>
                <a:latin typeface="+mn-lt"/>
                <a:ea typeface="+mn-ea"/>
                <a:cs typeface="Arial" panose="020B0604020202020204" pitchFamily="34" charset="0"/>
              </a:rPr>
            </a:br>
            <a:r>
              <a:rPr lang="de-DE" altLang="de-DE" sz="1600" b="1" dirty="0">
                <a:solidFill>
                  <a:prstClr val="black"/>
                </a:solidFill>
                <a:latin typeface="+mn-lt"/>
                <a:ea typeface="+mn-ea"/>
                <a:cs typeface="Arial" panose="020B0604020202020204" pitchFamily="34" charset="0"/>
              </a:rPr>
              <a:t>ein künstlerisches Projekt</a:t>
            </a:r>
          </a:p>
          <a:p>
            <a:pPr marL="285750" lvl="0" indent="-285750" eaLnBrk="1" hangingPunct="1">
              <a:buFont typeface="Arial" panose="020B0604020202020204" pitchFamily="34" charset="0"/>
              <a:buChar char="•"/>
              <a:tabLst/>
              <a:defRPr/>
            </a:pPr>
            <a:r>
              <a:rPr lang="de-DE" altLang="de-DE" sz="1600" dirty="0">
                <a:solidFill>
                  <a:prstClr val="black"/>
                </a:solidFill>
                <a:latin typeface="+mn-lt"/>
                <a:ea typeface="+mn-ea"/>
                <a:cs typeface="Arial" panose="020B0604020202020204" pitchFamily="34" charset="0"/>
              </a:rPr>
              <a:t>Halbjahresleistung</a:t>
            </a:r>
            <a:r>
              <a:rPr kumimoji="0" lang="de-DE" altLang="de-DE"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de-DE" alt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(Schulaufgabe + </a:t>
            </a:r>
            <a:r>
              <a:rPr kumimoji="0" lang="de-DE" altLang="de-DE" sz="14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künstl</a:t>
            </a:r>
            <a:r>
              <a:rPr lang="de-DE" altLang="de-DE" sz="1400" dirty="0" err="1">
                <a:solidFill>
                  <a:prstClr val="black"/>
                </a:solidFill>
                <a:latin typeface="+mn-lt"/>
                <a:ea typeface="+mn-ea"/>
                <a:cs typeface="Arial" panose="020B0604020202020204" pitchFamily="34" charset="0"/>
              </a:rPr>
              <a:t>erisches</a:t>
            </a:r>
            <a:r>
              <a:rPr lang="de-DE" altLang="de-DE" sz="1400" dirty="0">
                <a:solidFill>
                  <a:prstClr val="black"/>
                </a:solidFill>
                <a:latin typeface="+mn-lt"/>
                <a:ea typeface="+mn-ea"/>
                <a:cs typeface="Arial" panose="020B0604020202020204" pitchFamily="34" charset="0"/>
              </a:rPr>
              <a:t> Projekt </a:t>
            </a:r>
            <a:r>
              <a:rPr kumimoji="0" lang="de-DE" alt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lang="de-DE" altLang="de-DE" sz="1400" dirty="0">
                <a:solidFill>
                  <a:prstClr val="black"/>
                </a:solidFill>
                <a:latin typeface="+mn-lt"/>
                <a:ea typeface="+mn-ea"/>
                <a:cs typeface="Arial" panose="020B0604020202020204" pitchFamily="34" charset="0"/>
              </a:rPr>
              <a:t>Durchschnitt </a:t>
            </a:r>
            <a:r>
              <a:rPr lang="de-DE" altLang="de-DE" sz="1400" dirty="0" err="1">
                <a:solidFill>
                  <a:prstClr val="black"/>
                </a:solidFill>
                <a:latin typeface="+mn-lt"/>
                <a:ea typeface="+mn-ea"/>
                <a:cs typeface="Arial" panose="020B0604020202020204" pitchFamily="34" charset="0"/>
              </a:rPr>
              <a:t>kLN</a:t>
            </a:r>
            <a:r>
              <a:rPr lang="de-DE" altLang="de-DE" sz="1400" dirty="0">
                <a:solidFill>
                  <a:prstClr val="black"/>
                </a:solidFill>
                <a:latin typeface="+mn-lt"/>
                <a:ea typeface="+mn-ea"/>
                <a:cs typeface="Arial" panose="020B0604020202020204" pitchFamily="34" charset="0"/>
              </a:rPr>
              <a:t>) </a:t>
            </a:r>
            <a:r>
              <a:rPr kumimoji="0" lang="de-DE" altLang="de-DE"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hangingPunct="1">
              <a:lnSpc>
                <a:spcPct val="100000"/>
              </a:lnSpc>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87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b="1" dirty="0" err="1">
                <a:solidFill>
                  <a:schemeClr val="accent1">
                    <a:lumMod val="75000"/>
                  </a:schemeClr>
                </a:solidFill>
                <a:latin typeface="+mn-lt"/>
                <a:cs typeface="Arial" panose="020B0604020202020204" pitchFamily="34" charset="0"/>
              </a:rPr>
              <a:t>Belegung</a:t>
            </a:r>
            <a:r>
              <a:rPr lang="en-GB" altLang="de-DE" sz="2000" b="1" dirty="0">
                <a:solidFill>
                  <a:schemeClr val="accent1">
                    <a:lumMod val="75000"/>
                  </a:schemeClr>
                </a:solidFill>
                <a:latin typeface="+mn-lt"/>
                <a:cs typeface="Arial" panose="020B0604020202020204" pitchFamily="34" charset="0"/>
              </a:rPr>
              <a:t> und </a:t>
            </a:r>
            <a:r>
              <a:rPr lang="en-GB" altLang="de-DE" sz="2000" b="1" dirty="0" err="1">
                <a:solidFill>
                  <a:schemeClr val="accent1">
                    <a:lumMod val="75000"/>
                  </a:schemeClr>
                </a:solidFill>
                <a:latin typeface="+mn-lt"/>
                <a:cs typeface="Arial" panose="020B0604020202020204" pitchFamily="34" charset="0"/>
              </a:rPr>
              <a:t>Belegungsbeispiele</a:t>
            </a:r>
            <a:endParaRPr lang="en-GB" altLang="de-DE" sz="2000" b="1" dirty="0">
              <a:solidFill>
                <a:schemeClr val="accent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Leistungsnachweise</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Einbringungsregeln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860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32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a:solidFill>
                  <a:srgbClr val="000000"/>
                </a:solidFill>
                <a:latin typeface="+mn-lt"/>
                <a:cs typeface="Arial" panose="020B0604020202020204" pitchFamily="34" charset="0"/>
              </a:rPr>
              <a:t>W-Seminar</a:t>
            </a:r>
          </a:p>
          <a:p>
            <a:pPr eaLnBrk="1" hangingPunct="1">
              <a:lnSpc>
                <a:spcPct val="100000"/>
              </a:lnSpc>
            </a:pPr>
            <a:endParaRPr lang="en-GB" altLang="de-DE" sz="1600" b="1" dirty="0">
              <a:solidFill>
                <a:srgbClr val="000000"/>
              </a:solidFill>
              <a:latin typeface="+mn-lt"/>
              <a:cs typeface="Arial" panose="020B0604020202020204" pitchFamily="34" charset="0"/>
            </a:endParaRPr>
          </a:p>
          <a:p>
            <a:endParaRPr lang="de-DE" sz="1600" dirty="0">
              <a:solidFill>
                <a:schemeClr val="tx1"/>
              </a:solidFill>
              <a:latin typeface="+mn-lt"/>
              <a:cs typeface="Arial" panose="020B0604020202020204" pitchFamily="34" charset="0"/>
            </a:endParaRPr>
          </a:p>
          <a:p>
            <a:endParaRPr lang="de-DE" sz="1600" dirty="0">
              <a:solidFill>
                <a:schemeClr val="tx1"/>
              </a:solidFill>
              <a:latin typeface="+mn-lt"/>
              <a:cs typeface="Arial" panose="020B0604020202020204" pitchFamily="34" charset="0"/>
            </a:endParaRPr>
          </a:p>
          <a:p>
            <a:endParaRPr lang="de-DE" sz="1600" dirty="0">
              <a:solidFill>
                <a:schemeClr val="tx1"/>
              </a:solidFill>
              <a:latin typeface="+mn-lt"/>
              <a:cs typeface="Arial" panose="020B0604020202020204" pitchFamily="34" charset="0"/>
            </a:endParaRPr>
          </a:p>
          <a:p>
            <a:endParaRPr lang="de-DE" sz="1600" dirty="0">
              <a:solidFill>
                <a:schemeClr val="tx1"/>
              </a:solidFill>
              <a:latin typeface="+mn-lt"/>
              <a:cs typeface="Arial" panose="020B0604020202020204" pitchFamily="34" charset="0"/>
            </a:endParaRPr>
          </a:p>
          <a:p>
            <a:endParaRPr lang="de-DE" sz="1600" dirty="0">
              <a:solidFill>
                <a:schemeClr val="tx1"/>
              </a:solidFill>
              <a:latin typeface="+mn-lt"/>
              <a:cs typeface="Arial" panose="020B0604020202020204" pitchFamily="34" charset="0"/>
            </a:endParaRPr>
          </a:p>
          <a:p>
            <a:pPr eaLnBrk="1" hangingPunct="1"/>
            <a:endParaRPr lang="en-GB" altLang="de-DE" sz="2000" b="1" dirty="0">
              <a:solidFill>
                <a:srgbClr val="000000"/>
              </a:solidFill>
              <a:latin typeface="+mn-lt"/>
              <a:cs typeface="Arial" panose="020B0604020202020204" pitchFamily="34" charset="0"/>
            </a:endParaRPr>
          </a:p>
          <a:p>
            <a:pPr eaLnBrk="1" hangingPunct="1"/>
            <a:endParaRPr lang="en-GB" altLang="de-DE" sz="2000" b="1" dirty="0">
              <a:solidFill>
                <a:srgbClr val="000000"/>
              </a:solidFill>
              <a:latin typeface="+mn-lt"/>
              <a:cs typeface="Arial" panose="020B0604020202020204" pitchFamily="34" charset="0"/>
            </a:endParaRPr>
          </a:p>
          <a:p>
            <a:pPr eaLnBrk="1" hangingPunct="1"/>
            <a:r>
              <a:rPr lang="en-GB" altLang="de-DE" sz="1600" b="1" u="sng" dirty="0" err="1">
                <a:solidFill>
                  <a:srgbClr val="000000"/>
                </a:solidFill>
                <a:latin typeface="+mn-lt"/>
                <a:cs typeface="Arial" panose="020B0604020202020204" pitchFamily="34" charset="0"/>
              </a:rPr>
              <a:t>Hinweis</a:t>
            </a:r>
            <a:r>
              <a:rPr lang="en-GB" altLang="de-DE" sz="1600" b="1" u="sng" dirty="0">
                <a:solidFill>
                  <a:srgbClr val="000000"/>
                </a:solidFill>
                <a:latin typeface="+mn-lt"/>
                <a:cs typeface="Arial" panose="020B0604020202020204" pitchFamily="34" charset="0"/>
              </a:rPr>
              <a:t>: </a:t>
            </a:r>
          </a:p>
          <a:p>
            <a:pPr eaLnBrk="1" hangingPunct="1"/>
            <a:r>
              <a:rPr lang="en-GB" altLang="de-DE" sz="1600" dirty="0">
                <a:solidFill>
                  <a:srgbClr val="000000"/>
                </a:solidFill>
                <a:latin typeface="+mn-lt"/>
                <a:cs typeface="Arial" panose="020B0604020202020204" pitchFamily="34" charset="0"/>
              </a:rPr>
              <a:t>Das </a:t>
            </a:r>
            <a:r>
              <a:rPr lang="en-GB" altLang="de-DE" sz="1600" dirty="0" err="1">
                <a:solidFill>
                  <a:srgbClr val="000000"/>
                </a:solidFill>
                <a:latin typeface="+mn-lt"/>
                <a:cs typeface="Arial" panose="020B0604020202020204" pitchFamily="34" charset="0"/>
              </a:rPr>
              <a:t>Seminararbeitsthema</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wird</a:t>
            </a:r>
            <a:r>
              <a:rPr lang="en-GB" altLang="de-DE" sz="1600" dirty="0">
                <a:solidFill>
                  <a:srgbClr val="000000"/>
                </a:solidFill>
                <a:latin typeface="+mn-lt"/>
                <a:cs typeface="Arial" panose="020B0604020202020204" pitchFamily="34" charset="0"/>
              </a:rPr>
              <a:t> in das </a:t>
            </a:r>
            <a:r>
              <a:rPr lang="en-GB" altLang="de-DE" sz="1600" dirty="0" err="1">
                <a:solidFill>
                  <a:srgbClr val="000000"/>
                </a:solidFill>
                <a:latin typeface="+mn-lt"/>
                <a:cs typeface="Arial" panose="020B0604020202020204" pitchFamily="34" charset="0"/>
              </a:rPr>
              <a:t>Abiturzeugnis</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aufgenommen</a:t>
            </a:r>
            <a:r>
              <a:rPr lang="en-GB" altLang="de-DE" sz="1600" dirty="0">
                <a:solidFill>
                  <a:srgbClr val="000000"/>
                </a:solidFill>
                <a:latin typeface="+mn-lt"/>
                <a:cs typeface="Arial" panose="020B0604020202020204" pitchFamily="34" charset="0"/>
              </a:rPr>
              <a:t>.</a:t>
            </a:r>
          </a:p>
          <a:p>
            <a:pPr eaLnBrk="1" hangingPunct="1">
              <a:lnSpc>
                <a:spcPct val="100000"/>
              </a:lnSpc>
            </a:pPr>
            <a:endParaRPr lang="en-GB" altLang="de-DE" sz="1600" dirty="0">
              <a:solidFill>
                <a:srgbClr val="000000"/>
              </a:solidFill>
              <a:latin typeface="+mn-lt"/>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2958143484"/>
              </p:ext>
            </p:extLst>
          </p:nvPr>
        </p:nvGraphicFramePr>
        <p:xfrm>
          <a:off x="466928" y="1712486"/>
          <a:ext cx="8207288" cy="1529080"/>
        </p:xfrm>
        <a:graphic>
          <a:graphicData uri="http://schemas.openxmlformats.org/drawingml/2006/table">
            <a:tbl>
              <a:tblPr bandRow="1">
                <a:tableStyleId>{3B4B98B0-60AC-42C2-AFA5-B58CD77FA1E5}</a:tableStyleId>
              </a:tblPr>
              <a:tblGrid>
                <a:gridCol w="1274750">
                  <a:extLst>
                    <a:ext uri="{9D8B030D-6E8A-4147-A177-3AD203B41FA5}">
                      <a16:colId xmlns:a16="http://schemas.microsoft.com/office/drawing/2014/main" val="855211314"/>
                    </a:ext>
                  </a:extLst>
                </a:gridCol>
                <a:gridCol w="4196776">
                  <a:extLst>
                    <a:ext uri="{9D8B030D-6E8A-4147-A177-3AD203B41FA5}">
                      <a16:colId xmlns:a16="http://schemas.microsoft.com/office/drawing/2014/main" val="1248195887"/>
                    </a:ext>
                  </a:extLst>
                </a:gridCol>
                <a:gridCol w="2735762">
                  <a:extLst>
                    <a:ext uri="{9D8B030D-6E8A-4147-A177-3AD203B41FA5}">
                      <a16:colId xmlns:a16="http://schemas.microsoft.com/office/drawing/2014/main" val="862814568"/>
                    </a:ext>
                  </a:extLst>
                </a:gridCol>
              </a:tblGrid>
              <a:tr h="370840">
                <a:tc>
                  <a:txBody>
                    <a:bodyPr/>
                    <a:lstStyle/>
                    <a:p>
                      <a:r>
                        <a:rPr lang="de-DE" sz="1600" dirty="0"/>
                        <a:t>12/1</a:t>
                      </a:r>
                    </a:p>
                  </a:txBody>
                  <a:tcPr/>
                </a:tc>
                <a:tc>
                  <a:txBody>
                    <a:bodyPr/>
                    <a:lstStyle/>
                    <a:p>
                      <a:r>
                        <a:rPr lang="de-DE" sz="1600" dirty="0"/>
                        <a:t>Durchschnitt aus </a:t>
                      </a:r>
                      <a:br>
                        <a:rPr lang="de-DE" sz="1600" dirty="0"/>
                      </a:br>
                      <a:r>
                        <a:rPr lang="de-DE" sz="1600" dirty="0"/>
                        <a:t>mind. zwei kleinen</a:t>
                      </a:r>
                      <a:r>
                        <a:rPr lang="de-DE" sz="1600" baseline="0" dirty="0"/>
                        <a:t> Leistungsnachweisen</a:t>
                      </a:r>
                      <a:endParaRPr lang="de-DE" sz="1600" dirty="0"/>
                    </a:p>
                  </a:txBody>
                  <a:tcPr/>
                </a:tc>
                <a:tc>
                  <a:txBody>
                    <a:bodyPr/>
                    <a:lstStyle/>
                    <a:p>
                      <a:r>
                        <a:rPr lang="de-DE" sz="1600" dirty="0"/>
                        <a:t>max. 15 Punkte</a:t>
                      </a:r>
                    </a:p>
                  </a:txBody>
                  <a:tcPr/>
                </a:tc>
                <a:extLst>
                  <a:ext uri="{0D108BD9-81ED-4DB2-BD59-A6C34878D82A}">
                    <a16:rowId xmlns:a16="http://schemas.microsoft.com/office/drawing/2014/main" val="3377093119"/>
                  </a:ext>
                </a:extLst>
              </a:tr>
              <a:tr h="370840">
                <a:tc>
                  <a:txBody>
                    <a:bodyPr/>
                    <a:lstStyle/>
                    <a:p>
                      <a:r>
                        <a:rPr lang="de-DE" sz="1600" dirty="0"/>
                        <a:t>12/2</a:t>
                      </a:r>
                    </a:p>
                  </a:txBody>
                  <a:tcPr/>
                </a:tc>
                <a:tc>
                  <a:txBody>
                    <a:bodyPr/>
                    <a:lstStyle/>
                    <a:p>
                      <a:r>
                        <a:rPr lang="de-DE" sz="1600" dirty="0"/>
                        <a:t>Durchschnitt aus</a:t>
                      </a:r>
                    </a:p>
                    <a:p>
                      <a:r>
                        <a:rPr lang="de-DE" sz="1600" dirty="0"/>
                        <a:t>mind. zwei kleinen Leistungsnachweisen</a:t>
                      </a:r>
                    </a:p>
                  </a:txBody>
                  <a:tcPr/>
                </a:tc>
                <a:tc>
                  <a:txBody>
                    <a:bodyPr/>
                    <a:lstStyle/>
                    <a:p>
                      <a:r>
                        <a:rPr lang="de-DE" sz="1600" dirty="0"/>
                        <a:t>max. 15 Punkte</a:t>
                      </a:r>
                    </a:p>
                  </a:txBody>
                  <a:tcPr/>
                </a:tc>
                <a:extLst>
                  <a:ext uri="{0D108BD9-81ED-4DB2-BD59-A6C34878D82A}">
                    <a16:rowId xmlns:a16="http://schemas.microsoft.com/office/drawing/2014/main" val="2250205658"/>
                  </a:ext>
                </a:extLst>
              </a:tr>
              <a:tr h="370840">
                <a:tc>
                  <a:txBody>
                    <a:bodyPr/>
                    <a:lstStyle/>
                    <a:p>
                      <a:r>
                        <a:rPr lang="de-DE" sz="1600" dirty="0"/>
                        <a:t>13/1</a:t>
                      </a:r>
                    </a:p>
                  </a:txBody>
                  <a:tcPr/>
                </a:tc>
                <a:tc>
                  <a:txBody>
                    <a:bodyPr/>
                    <a:lstStyle/>
                    <a:p>
                      <a:r>
                        <a:rPr lang="de-DE" sz="1600" dirty="0"/>
                        <a:t>(Seminararbeit x 3 + Präsentation) :</a:t>
                      </a:r>
                      <a:r>
                        <a:rPr lang="de-DE" sz="1600" baseline="0" dirty="0"/>
                        <a:t> 2</a:t>
                      </a:r>
                      <a:endParaRPr lang="de-DE" sz="1600" dirty="0"/>
                    </a:p>
                  </a:txBody>
                  <a:tcPr/>
                </a:tc>
                <a:tc>
                  <a:txBody>
                    <a:bodyPr/>
                    <a:lstStyle/>
                    <a:p>
                      <a:r>
                        <a:rPr lang="de-DE" sz="1600" dirty="0"/>
                        <a:t>max. 30 Punkte</a:t>
                      </a:r>
                    </a:p>
                  </a:txBody>
                  <a:tcPr/>
                </a:tc>
                <a:extLst>
                  <a:ext uri="{0D108BD9-81ED-4DB2-BD59-A6C34878D82A}">
                    <a16:rowId xmlns:a16="http://schemas.microsoft.com/office/drawing/2014/main" val="1168246404"/>
                  </a:ext>
                </a:extLst>
              </a:tr>
            </a:tbl>
          </a:graphicData>
        </a:graphic>
      </p:graphicFrame>
    </p:spTree>
    <p:extLst>
      <p:ext uri="{BB962C8B-B14F-4D97-AF65-F5344CB8AC3E}">
        <p14:creationId xmlns:p14="http://schemas.microsoft.com/office/powerpoint/2010/main" val="748242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Leistungsnachweise</a:t>
            </a:r>
            <a:r>
              <a:rPr lang="en-GB" altLang="de-DE" b="1" dirty="0">
                <a:solidFill>
                  <a:srgbClr val="355D90"/>
                </a:solidFill>
                <a:latin typeface="+mn-lt"/>
                <a:cs typeface="Arial" panose="020B0604020202020204" pitchFamily="34" charset="0"/>
              </a:rPr>
              <a:t> und </a:t>
            </a:r>
            <a:br>
              <a:rPr lang="en-GB" altLang="de-DE" b="1" dirty="0">
                <a:solidFill>
                  <a:srgbClr val="355D90"/>
                </a:solidFill>
                <a:latin typeface="+mn-lt"/>
                <a:cs typeface="Arial" panose="020B0604020202020204" pitchFamily="34" charset="0"/>
              </a:rPr>
            </a:br>
            <a:r>
              <a:rPr lang="en-GB" altLang="de-DE" b="1" dirty="0" err="1">
                <a:solidFill>
                  <a:srgbClr val="355D90"/>
                </a:solidFill>
                <a:latin typeface="+mn-lt"/>
                <a:cs typeface="Arial" panose="020B0604020202020204" pitchFamily="34" charset="0"/>
              </a:rPr>
              <a:t>Einbringungsregeln</a:t>
            </a:r>
            <a:endParaRPr lang="en-GB" altLang="de-DE" b="1" dirty="0">
              <a:solidFill>
                <a:srgbClr val="355D90"/>
              </a:solidFill>
              <a:latin typeface="+mn-lt"/>
              <a:cs typeface="Arial" panose="020B0604020202020204" pitchFamily="34" charset="0"/>
            </a:endParaRPr>
          </a:p>
        </p:txBody>
      </p:sp>
      <p:sp>
        <p:nvSpPr>
          <p:cNvPr id="6" name="Ellipse 5">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Grundregeln</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zur</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Einbringung</a:t>
            </a:r>
            <a:r>
              <a:rPr lang="en-GB" altLang="de-DE" sz="2000" b="1" dirty="0">
                <a:solidFill>
                  <a:srgbClr val="000000"/>
                </a:solidFill>
                <a:latin typeface="+mn-lt"/>
                <a:cs typeface="Arial" panose="020B0604020202020204" pitchFamily="34" charset="0"/>
              </a:rPr>
              <a:t> </a:t>
            </a:r>
          </a:p>
          <a:p>
            <a:endParaRPr lang="de-DE" sz="1600" dirty="0">
              <a:solidFill>
                <a:schemeClr val="tx1"/>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996893414"/>
              </p:ext>
            </p:extLst>
          </p:nvPr>
        </p:nvGraphicFramePr>
        <p:xfrm>
          <a:off x="453927" y="1711101"/>
          <a:ext cx="8161894" cy="4389120"/>
        </p:xfrm>
        <a:graphic>
          <a:graphicData uri="http://schemas.openxmlformats.org/drawingml/2006/table">
            <a:tbl>
              <a:tblPr firstRow="1" lastRow="1" bandRow="1">
                <a:tableStyleId>{3B4B98B0-60AC-42C2-AFA5-B58CD77FA1E5}</a:tableStyleId>
              </a:tblPr>
              <a:tblGrid>
                <a:gridCol w="4720239">
                  <a:extLst>
                    <a:ext uri="{9D8B030D-6E8A-4147-A177-3AD203B41FA5}">
                      <a16:colId xmlns:a16="http://schemas.microsoft.com/office/drawing/2014/main" val="3836661557"/>
                    </a:ext>
                  </a:extLst>
                </a:gridCol>
                <a:gridCol w="3441655">
                  <a:extLst>
                    <a:ext uri="{9D8B030D-6E8A-4147-A177-3AD203B41FA5}">
                      <a16:colId xmlns:a16="http://schemas.microsoft.com/office/drawing/2014/main" val="3861767410"/>
                    </a:ext>
                  </a:extLst>
                </a:gridCol>
              </a:tblGrid>
              <a:tr h="302270">
                <a:tc>
                  <a:txBody>
                    <a:bodyPr/>
                    <a:lstStyle/>
                    <a:p>
                      <a:r>
                        <a:rPr lang="de-DE" sz="1600" dirty="0"/>
                        <a:t>Fach</a:t>
                      </a:r>
                    </a:p>
                  </a:txBody>
                  <a:tcPr/>
                </a:tc>
                <a:tc>
                  <a:txBody>
                    <a:bodyPr/>
                    <a:lstStyle/>
                    <a:p>
                      <a:r>
                        <a:rPr lang="de-DE" sz="1600" dirty="0"/>
                        <a:t>Einzubringende Halbjahresleistungen</a:t>
                      </a:r>
                    </a:p>
                  </a:txBody>
                  <a:tcPr/>
                </a:tc>
                <a:extLst>
                  <a:ext uri="{0D108BD9-81ED-4DB2-BD59-A6C34878D82A}">
                    <a16:rowId xmlns:a16="http://schemas.microsoft.com/office/drawing/2014/main" val="3040575902"/>
                  </a:ext>
                </a:extLst>
              </a:tr>
              <a:tr h="302270">
                <a:tc>
                  <a:txBody>
                    <a:bodyPr/>
                    <a:lstStyle/>
                    <a:p>
                      <a:r>
                        <a:rPr lang="de-DE" sz="1600" dirty="0"/>
                        <a:t>Deutsch, Mathematik,</a:t>
                      </a:r>
                      <a:r>
                        <a:rPr lang="de-DE" sz="1600" baseline="0" dirty="0"/>
                        <a:t> Leistungsfach</a:t>
                      </a:r>
                      <a:endParaRPr lang="de-DE" sz="1600" dirty="0"/>
                    </a:p>
                  </a:txBody>
                  <a:tcPr/>
                </a:tc>
                <a:tc>
                  <a:txBody>
                    <a:bodyPr/>
                    <a:lstStyle/>
                    <a:p>
                      <a:r>
                        <a:rPr lang="de-DE" sz="1600" dirty="0"/>
                        <a:t>jeweils 4</a:t>
                      </a:r>
                    </a:p>
                  </a:txBody>
                  <a:tcPr/>
                </a:tc>
                <a:extLst>
                  <a:ext uri="{0D108BD9-81ED-4DB2-BD59-A6C34878D82A}">
                    <a16:rowId xmlns:a16="http://schemas.microsoft.com/office/drawing/2014/main" val="2037042290"/>
                  </a:ext>
                </a:extLst>
              </a:tr>
              <a:tr h="302270">
                <a:tc>
                  <a:txBody>
                    <a:bodyPr/>
                    <a:lstStyle/>
                    <a:p>
                      <a:r>
                        <a:rPr lang="de-DE" sz="1600" dirty="0"/>
                        <a:t>Abiturprüfungsfächer</a:t>
                      </a:r>
                    </a:p>
                  </a:txBody>
                  <a:tcPr/>
                </a:tc>
                <a:tc>
                  <a:txBody>
                    <a:bodyPr/>
                    <a:lstStyle/>
                    <a:p>
                      <a:r>
                        <a:rPr lang="de-DE" sz="1600" dirty="0"/>
                        <a:t>jeweils 4</a:t>
                      </a:r>
                    </a:p>
                  </a:txBody>
                  <a:tcPr/>
                </a:tc>
                <a:extLst>
                  <a:ext uri="{0D108BD9-81ED-4DB2-BD59-A6C34878D82A}">
                    <a16:rowId xmlns:a16="http://schemas.microsoft.com/office/drawing/2014/main" val="2717506981"/>
                  </a:ext>
                </a:extLst>
              </a:tr>
              <a:tr h="302270">
                <a:tc>
                  <a:txBody>
                    <a:bodyPr/>
                    <a:lstStyle/>
                    <a:p>
                      <a:r>
                        <a:rPr lang="de-DE" sz="1600" dirty="0"/>
                        <a:t>Pflicht- und Wahlpflichtfächer</a:t>
                      </a:r>
                    </a:p>
                  </a:txBody>
                  <a:tcPr/>
                </a:tc>
                <a:tc>
                  <a:txBody>
                    <a:bodyPr/>
                    <a:lstStyle/>
                    <a:p>
                      <a:r>
                        <a:rPr lang="de-DE" sz="1600" dirty="0"/>
                        <a:t>„Pflichtbelegung</a:t>
                      </a:r>
                      <a:r>
                        <a:rPr lang="de-DE" sz="1600" baseline="0" dirty="0"/>
                        <a:t> minus eins“</a:t>
                      </a:r>
                      <a:endParaRPr lang="de-DE" sz="1600" dirty="0"/>
                    </a:p>
                  </a:txBody>
                  <a:tcPr/>
                </a:tc>
                <a:extLst>
                  <a:ext uri="{0D108BD9-81ED-4DB2-BD59-A6C34878D82A}">
                    <a16:rowId xmlns:a16="http://schemas.microsoft.com/office/drawing/2014/main" val="3769919448"/>
                  </a:ext>
                </a:extLst>
              </a:tr>
              <a:tr h="302270">
                <a:tc>
                  <a:txBody>
                    <a:bodyPr/>
                    <a:lstStyle/>
                    <a:p>
                      <a:r>
                        <a:rPr lang="de-DE" sz="1600" dirty="0"/>
                        <a:t>Fremdsprachen bzw.</a:t>
                      </a:r>
                      <a:r>
                        <a:rPr lang="de-DE" sz="1600" baseline="0" dirty="0"/>
                        <a:t> Naturwissenschaften</a:t>
                      </a:r>
                      <a:endParaRPr lang="de-DE" sz="1600" dirty="0"/>
                    </a:p>
                  </a:txBody>
                  <a:tcPr/>
                </a:tc>
                <a:tc>
                  <a:txBody>
                    <a:bodyPr/>
                    <a:lstStyle/>
                    <a:p>
                      <a:r>
                        <a:rPr lang="de-DE" sz="1600" dirty="0"/>
                        <a:t>jeweils mind. 4</a:t>
                      </a:r>
                    </a:p>
                  </a:txBody>
                  <a:tcPr/>
                </a:tc>
                <a:extLst>
                  <a:ext uri="{0D108BD9-81ED-4DB2-BD59-A6C34878D82A}">
                    <a16:rowId xmlns:a16="http://schemas.microsoft.com/office/drawing/2014/main" val="1143778546"/>
                  </a:ext>
                </a:extLst>
              </a:tr>
              <a:tr h="302270">
                <a:tc>
                  <a:txBody>
                    <a:bodyPr/>
                    <a:lstStyle/>
                    <a:p>
                      <a:r>
                        <a:rPr lang="de-DE" sz="1600" dirty="0"/>
                        <a:t>Sport (ohne</a:t>
                      </a:r>
                      <a:r>
                        <a:rPr lang="de-DE" sz="1600" baseline="0" dirty="0"/>
                        <a:t> Leistungsfach)</a:t>
                      </a:r>
                      <a:endParaRPr lang="de-DE" sz="1600" dirty="0"/>
                    </a:p>
                  </a:txBody>
                  <a:tcPr/>
                </a:tc>
                <a:tc>
                  <a:txBody>
                    <a:bodyPr/>
                    <a:lstStyle/>
                    <a:p>
                      <a:r>
                        <a:rPr lang="de-DE" sz="1600" dirty="0"/>
                        <a:t>0, höchstens 3 </a:t>
                      </a:r>
                    </a:p>
                  </a:txBody>
                  <a:tcPr/>
                </a:tc>
                <a:extLst>
                  <a:ext uri="{0D108BD9-81ED-4DB2-BD59-A6C34878D82A}">
                    <a16:rowId xmlns:a16="http://schemas.microsoft.com/office/drawing/2014/main" val="3836454857"/>
                  </a:ext>
                </a:extLst>
              </a:tr>
              <a:tr h="302270">
                <a:tc>
                  <a:txBody>
                    <a:bodyPr/>
                    <a:lstStyle/>
                    <a:p>
                      <a:r>
                        <a:rPr lang="de-DE" sz="1600" dirty="0"/>
                        <a:t>Fächer des Zusatzangebots</a:t>
                      </a:r>
                    </a:p>
                  </a:txBody>
                  <a:tcPr/>
                </a:tc>
                <a:tc>
                  <a:txBody>
                    <a:bodyPr/>
                    <a:lstStyle/>
                    <a:p>
                      <a:r>
                        <a:rPr lang="de-DE" sz="1600" dirty="0"/>
                        <a:t>0, höchstens</a:t>
                      </a:r>
                      <a:r>
                        <a:rPr lang="de-DE" sz="1600" baseline="0" dirty="0"/>
                        <a:t> 3 je Fach</a:t>
                      </a:r>
                      <a:endParaRPr lang="de-DE" sz="1600" dirty="0"/>
                    </a:p>
                  </a:txBody>
                  <a:tcPr/>
                </a:tc>
                <a:extLst>
                  <a:ext uri="{0D108BD9-81ED-4DB2-BD59-A6C34878D82A}">
                    <a16:rowId xmlns:a16="http://schemas.microsoft.com/office/drawing/2014/main" val="2253046651"/>
                  </a:ext>
                </a:extLst>
              </a:tr>
              <a:tr h="302270">
                <a:tc>
                  <a:txBody>
                    <a:bodyPr/>
                    <a:lstStyle/>
                    <a:p>
                      <a:r>
                        <a:rPr lang="de-DE" sz="1600" dirty="0"/>
                        <a:t>Vertiefungskurs D und </a:t>
                      </a:r>
                      <a:r>
                        <a:rPr lang="de-DE" sz="1600" dirty="0" err="1"/>
                        <a:t>FS2</a:t>
                      </a:r>
                      <a:r>
                        <a:rPr lang="de-DE" sz="1600" dirty="0"/>
                        <a:t> </a:t>
                      </a:r>
                      <a:br>
                        <a:rPr lang="de-DE" sz="1600" dirty="0"/>
                      </a:br>
                      <a:r>
                        <a:rPr lang="de-DE" sz="1200" dirty="0"/>
                        <a:t>(aus 12/1 und 12/2)</a:t>
                      </a:r>
                    </a:p>
                  </a:txBody>
                  <a:tcPr/>
                </a:tc>
                <a:tc>
                  <a:txBody>
                    <a:bodyPr/>
                    <a:lstStyle/>
                    <a:p>
                      <a:r>
                        <a:rPr lang="de-DE" sz="1600" dirty="0"/>
                        <a:t>3 (aus 12/1 und 12/2)</a:t>
                      </a:r>
                    </a:p>
                  </a:txBody>
                  <a:tcPr anchor="ctr"/>
                </a:tc>
                <a:extLst>
                  <a:ext uri="{0D108BD9-81ED-4DB2-BD59-A6C34878D82A}">
                    <a16:rowId xmlns:a16="http://schemas.microsoft.com/office/drawing/2014/main" val="385955258"/>
                  </a:ext>
                </a:extLst>
              </a:tr>
              <a:tr h="302270">
                <a:tc>
                  <a:txBody>
                    <a:bodyPr/>
                    <a:lstStyle/>
                    <a:p>
                      <a:r>
                        <a:rPr lang="de-DE" sz="1600" dirty="0"/>
                        <a:t>Vertiefungskurs M und </a:t>
                      </a:r>
                      <a:r>
                        <a:rPr lang="de-DE" sz="1600" dirty="0" err="1"/>
                        <a:t>NW2</a:t>
                      </a:r>
                      <a:r>
                        <a:rPr lang="de-DE" sz="1600" dirty="0"/>
                        <a:t>/</a:t>
                      </a:r>
                      <a:r>
                        <a:rPr lang="de-DE" sz="1600" dirty="0" err="1"/>
                        <a:t>Inf</a:t>
                      </a:r>
                      <a:r>
                        <a:rPr lang="de-DE" sz="1600" dirty="0"/>
                        <a:t>/</a:t>
                      </a:r>
                      <a:r>
                        <a:rPr lang="de-DE" sz="1600" dirty="0" err="1"/>
                        <a:t>Inf</a:t>
                      </a:r>
                      <a:r>
                        <a:rPr lang="de-DE" sz="1600" dirty="0"/>
                        <a:t> (spät)</a:t>
                      </a:r>
                      <a:r>
                        <a:rPr lang="de-DE" sz="1600" baseline="0" dirty="0"/>
                        <a:t> </a:t>
                      </a:r>
                      <a:br>
                        <a:rPr lang="de-DE" sz="1600" baseline="0" dirty="0"/>
                      </a:br>
                      <a:r>
                        <a:rPr lang="de-DE" sz="1200" dirty="0"/>
                        <a:t>(aus 12/1 und 12/2)</a:t>
                      </a:r>
                    </a:p>
                  </a:txBody>
                  <a:tcPr/>
                </a:tc>
                <a:tc>
                  <a:txBody>
                    <a:bodyPr/>
                    <a:lstStyle/>
                    <a:p>
                      <a:r>
                        <a:rPr lang="de-DE" sz="1600" dirty="0"/>
                        <a:t>3 (aus 12/1 und 12/2)</a:t>
                      </a:r>
                    </a:p>
                  </a:txBody>
                  <a:tcPr anchor="ctr"/>
                </a:tc>
                <a:extLst>
                  <a:ext uri="{0D108BD9-81ED-4DB2-BD59-A6C34878D82A}">
                    <a16:rowId xmlns:a16="http://schemas.microsoft.com/office/drawing/2014/main" val="2143776605"/>
                  </a:ext>
                </a:extLst>
              </a:tr>
              <a:tr h="302270">
                <a:tc>
                  <a:txBody>
                    <a:bodyPr/>
                    <a:lstStyle/>
                    <a:p>
                      <a:r>
                        <a:rPr lang="de-DE" sz="1600" dirty="0"/>
                        <a:t>W-Seminar</a:t>
                      </a:r>
                    </a:p>
                  </a:txBody>
                  <a:tcPr/>
                </a:tc>
                <a:tc>
                  <a:txBody>
                    <a:bodyPr/>
                    <a:lstStyle/>
                    <a:p>
                      <a:r>
                        <a:rPr lang="de-DE" sz="1600" dirty="0"/>
                        <a:t>2</a:t>
                      </a:r>
                    </a:p>
                  </a:txBody>
                  <a:tcPr/>
                </a:tc>
                <a:extLst>
                  <a:ext uri="{0D108BD9-81ED-4DB2-BD59-A6C34878D82A}">
                    <a16:rowId xmlns:a16="http://schemas.microsoft.com/office/drawing/2014/main" val="96193637"/>
                  </a:ext>
                </a:extLst>
              </a:tr>
              <a:tr h="302270">
                <a:tc>
                  <a:txBody>
                    <a:bodyPr/>
                    <a:lstStyle/>
                    <a:p>
                      <a:r>
                        <a:rPr lang="de-DE" sz="1600" dirty="0"/>
                        <a:t>Seminararbeit</a:t>
                      </a:r>
                    </a:p>
                  </a:txBody>
                  <a:tcPr/>
                </a:tc>
                <a:tc>
                  <a:txBody>
                    <a:bodyPr/>
                    <a:lstStyle/>
                    <a:p>
                      <a:r>
                        <a:rPr lang="de-DE" sz="1600" dirty="0"/>
                        <a:t>im Umfang von 2 Halbjahresleistungen</a:t>
                      </a:r>
                    </a:p>
                  </a:txBody>
                  <a:tcPr/>
                </a:tc>
                <a:extLst>
                  <a:ext uri="{0D108BD9-81ED-4DB2-BD59-A6C34878D82A}">
                    <a16:rowId xmlns:a16="http://schemas.microsoft.com/office/drawing/2014/main" val="3171553403"/>
                  </a:ext>
                </a:extLst>
              </a:tr>
              <a:tr h="302270">
                <a:tc>
                  <a:txBody>
                    <a:bodyPr/>
                    <a:lstStyle/>
                    <a:p>
                      <a:r>
                        <a:rPr lang="de-DE" sz="1600" dirty="0"/>
                        <a:t>Gesamt</a:t>
                      </a:r>
                    </a:p>
                  </a:txBody>
                  <a:tcPr/>
                </a:tc>
                <a:tc>
                  <a:txBody>
                    <a:bodyPr/>
                    <a:lstStyle/>
                    <a:p>
                      <a:r>
                        <a:rPr lang="de-DE" sz="1600" dirty="0"/>
                        <a:t>40</a:t>
                      </a:r>
                    </a:p>
                  </a:txBody>
                  <a:tcPr/>
                </a:tc>
                <a:extLst>
                  <a:ext uri="{0D108BD9-81ED-4DB2-BD59-A6C34878D82A}">
                    <a16:rowId xmlns:a16="http://schemas.microsoft.com/office/drawing/2014/main" val="1248538717"/>
                  </a:ext>
                </a:extLst>
              </a:tr>
            </a:tbl>
          </a:graphicData>
        </a:graphic>
      </p:graphicFrame>
      <p:sp>
        <p:nvSpPr>
          <p:cNvPr id="3" name="Textfeld 2">
            <a:extLst>
              <a:ext uri="{FF2B5EF4-FFF2-40B4-BE49-F238E27FC236}">
                <a16:creationId xmlns:a16="http://schemas.microsoft.com/office/drawing/2014/main" id="{C8FA2BFF-A243-436F-8554-53589ADC2A97}"/>
              </a:ext>
            </a:extLst>
          </p:cNvPr>
          <p:cNvSpPr txBox="1"/>
          <p:nvPr/>
        </p:nvSpPr>
        <p:spPr>
          <a:xfrm>
            <a:off x="453927" y="6106604"/>
            <a:ext cx="8161894" cy="615553"/>
          </a:xfrm>
          <a:prstGeom prst="rect">
            <a:avLst/>
          </a:prstGeom>
          <a:noFill/>
        </p:spPr>
        <p:txBody>
          <a:bodyPr wrap="square" rtlCol="0">
            <a:spAutoFit/>
          </a:bodyPr>
          <a:lstStyle/>
          <a:p>
            <a:pPr algn="ctr"/>
            <a:r>
              <a:rPr lang="de-DE" sz="1600" dirty="0"/>
              <a:t>Hinweis: Die Pflichteinbringung ist im jeweiligen Fach der Pflichtbelegung zu entnehmen, </a:t>
            </a:r>
            <a:br>
              <a:rPr lang="de-DE" sz="1600" dirty="0"/>
            </a:br>
            <a:r>
              <a:rPr lang="de-DE" sz="1600" dirty="0"/>
              <a:t>„freie“ Einbringungen können auch aus der Zusatzbelegung erfolgen</a:t>
            </a:r>
            <a:r>
              <a:rPr lang="de-DE" dirty="0"/>
              <a:t>.</a:t>
            </a:r>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508729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de-DE" altLang="de-DE" b="1" dirty="0">
                <a:solidFill>
                  <a:srgbClr val="355D90"/>
                </a:solidFill>
                <a:latin typeface="+mn-lt"/>
                <a:cs typeface="Arial" panose="020B0604020202020204" pitchFamily="34" charset="0"/>
              </a:rPr>
              <a:t>Leistungsnachweise und Einbringungsregeln</a:t>
            </a: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8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de-DE" altLang="de-DE" sz="2000" b="1" dirty="0">
                <a:solidFill>
                  <a:srgbClr val="000000"/>
                </a:solidFill>
                <a:latin typeface="+mn-lt"/>
                <a:cs typeface="Arial" panose="020B0604020202020204" pitchFamily="34" charset="0"/>
              </a:rPr>
              <a:t>Optionsregel</a:t>
            </a:r>
          </a:p>
          <a:p>
            <a:pPr eaLnBrk="1" hangingPunct="1">
              <a:lnSpc>
                <a:spcPct val="100000"/>
              </a:lnSpc>
            </a:pPr>
            <a:endParaRPr lang="en-GB" altLang="de-DE" sz="1600" dirty="0">
              <a:solidFill>
                <a:srgbClr val="000000"/>
              </a:solidFill>
              <a:latin typeface="+mn-lt"/>
              <a:cs typeface="Arial" panose="020B0604020202020204" pitchFamily="34" charset="0"/>
            </a:endParaRPr>
          </a:p>
          <a:p>
            <a:pPr eaLnBrk="1" hangingPunct="1">
              <a:lnSpc>
                <a:spcPct val="100000"/>
              </a:lnSpc>
            </a:pPr>
            <a:r>
              <a:rPr lang="de-DE" altLang="de-DE" sz="1600" dirty="0">
                <a:solidFill>
                  <a:srgbClr val="000000"/>
                </a:solidFill>
                <a:latin typeface="+mn-lt"/>
                <a:cs typeface="Arial" panose="020B0604020202020204" pitchFamily="34" charset="0"/>
              </a:rPr>
              <a:t>Anwendbar</a:t>
            </a:r>
            <a:r>
              <a:rPr lang="en-GB" altLang="de-DE" sz="1600" dirty="0">
                <a:solidFill>
                  <a:srgbClr val="000000"/>
                </a:solidFill>
                <a:latin typeface="+mn-lt"/>
                <a:cs typeface="Arial" panose="020B0604020202020204" pitchFamily="34" charset="0"/>
              </a:rPr>
              <a:t> in </a:t>
            </a:r>
            <a:r>
              <a:rPr lang="de-DE" altLang="de-DE" sz="1600" dirty="0">
                <a:solidFill>
                  <a:srgbClr val="000000"/>
                </a:solidFill>
                <a:latin typeface="+mn-lt"/>
                <a:cs typeface="Arial" panose="020B0604020202020204" pitchFamily="34" charset="0"/>
              </a:rPr>
              <a:t>Fächern</a:t>
            </a:r>
            <a:r>
              <a:rPr lang="en-GB" altLang="de-DE" sz="1600" dirty="0">
                <a:solidFill>
                  <a:srgbClr val="000000"/>
                </a:solidFill>
                <a:latin typeface="+mn-lt"/>
                <a:cs typeface="Arial" panose="020B0604020202020204" pitchFamily="34" charset="0"/>
              </a:rPr>
              <a:t>, die </a:t>
            </a:r>
            <a:r>
              <a:rPr lang="de-DE" altLang="de-DE" sz="1600" dirty="0">
                <a:solidFill>
                  <a:srgbClr val="000000"/>
                </a:solidFill>
                <a:latin typeface="+mn-lt"/>
                <a:cs typeface="Arial" panose="020B0604020202020204" pitchFamily="34" charset="0"/>
              </a:rPr>
              <a:t>über</a:t>
            </a:r>
            <a:r>
              <a:rPr lang="en-GB" altLang="de-DE" sz="1600" dirty="0">
                <a:solidFill>
                  <a:srgbClr val="000000"/>
                </a:solidFill>
                <a:latin typeface="+mn-lt"/>
                <a:cs typeface="Arial" panose="020B0604020202020204" pitchFamily="34" charset="0"/>
              </a:rPr>
              <a:t> </a:t>
            </a:r>
            <a:r>
              <a:rPr lang="de-DE" altLang="de-DE" sz="1600" b="1" dirty="0">
                <a:solidFill>
                  <a:srgbClr val="000000"/>
                </a:solidFill>
                <a:latin typeface="+mn-lt"/>
                <a:cs typeface="Arial" panose="020B0604020202020204" pitchFamily="34" charset="0"/>
              </a:rPr>
              <a:t>vier</a:t>
            </a:r>
            <a:r>
              <a:rPr lang="en-GB" altLang="de-DE" sz="1600" b="1" dirty="0">
                <a:solidFill>
                  <a:srgbClr val="000000"/>
                </a:solidFill>
                <a:latin typeface="+mn-lt"/>
                <a:cs typeface="Arial" panose="020B0604020202020204" pitchFamily="34" charset="0"/>
              </a:rPr>
              <a:t> </a:t>
            </a:r>
            <a:r>
              <a:rPr lang="de-DE" altLang="de-DE" sz="1600" b="1" dirty="0">
                <a:solidFill>
                  <a:srgbClr val="000000"/>
                </a:solidFill>
                <a:latin typeface="+mn-lt"/>
                <a:cs typeface="Arial" panose="020B0604020202020204" pitchFamily="34" charset="0"/>
              </a:rPr>
              <a:t>Kurshalbjahre</a:t>
            </a:r>
            <a:r>
              <a:rPr lang="en-GB" altLang="de-DE" sz="1600" b="1"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belegt</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werden</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müssen, aber </a:t>
            </a:r>
            <a:r>
              <a:rPr lang="de-DE" altLang="de-DE" sz="1600" b="1" dirty="0">
                <a:solidFill>
                  <a:schemeClr val="tx1"/>
                </a:solidFill>
                <a:latin typeface="+mn-lt"/>
                <a:cs typeface="Arial" panose="020B0604020202020204" pitchFamily="34" charset="0"/>
              </a:rPr>
              <a:t>nicht als Abiturprüfungsfach</a:t>
            </a:r>
            <a:r>
              <a:rPr lang="de-DE" altLang="de-DE" sz="1600" dirty="0">
                <a:solidFill>
                  <a:srgbClr val="000000"/>
                </a:solidFill>
                <a:latin typeface="+mn-lt"/>
                <a:cs typeface="Arial" panose="020B0604020202020204" pitchFamily="34" charset="0"/>
              </a:rPr>
              <a:t> gewählt worden sind</a:t>
            </a:r>
            <a:r>
              <a:rPr lang="en-GB" altLang="de-DE" sz="1600" dirty="0">
                <a:solidFill>
                  <a:srgbClr val="000000"/>
                </a:solidFill>
                <a:latin typeface="+mn-lt"/>
                <a:cs typeface="Arial" panose="020B0604020202020204" pitchFamily="34" charset="0"/>
              </a:rPr>
              <a:t>.</a:t>
            </a:r>
          </a:p>
          <a:p>
            <a:pPr eaLnBrk="1" hangingPunct="1">
              <a:lnSpc>
                <a:spcPct val="100000"/>
              </a:lnSpc>
            </a:pPr>
            <a:endParaRPr lang="en-GB" altLang="de-DE" sz="1600" dirty="0">
              <a:solidFill>
                <a:srgbClr val="000000"/>
              </a:solidFill>
              <a:latin typeface="+mn-lt"/>
              <a:cs typeface="Arial" panose="020B0604020202020204" pitchFamily="34" charset="0"/>
            </a:endParaRPr>
          </a:p>
          <a:p>
            <a:pPr eaLnBrk="1" hangingPunct="1">
              <a:lnSpc>
                <a:spcPct val="100000"/>
              </a:lnSpc>
            </a:pPr>
            <a:endParaRPr lang="en-GB" altLang="de-DE" sz="1600" dirty="0">
              <a:solidFill>
                <a:srgbClr val="000000"/>
              </a:solidFill>
              <a:latin typeface="+mn-lt"/>
              <a:cs typeface="Arial" panose="020B0604020202020204" pitchFamily="34" charset="0"/>
            </a:endParaRPr>
          </a:p>
          <a:p>
            <a:pPr eaLnBrk="1" hangingPunct="1">
              <a:lnSpc>
                <a:spcPct val="100000"/>
              </a:lnSpc>
            </a:pPr>
            <a:r>
              <a:rPr lang="de-DE" altLang="de-DE" sz="1600" b="1" u="sng" dirty="0">
                <a:solidFill>
                  <a:srgbClr val="000000"/>
                </a:solidFill>
                <a:latin typeface="+mn-lt"/>
                <a:cs typeface="Arial" panose="020B0604020202020204" pitchFamily="34" charset="0"/>
              </a:rPr>
              <a:t>Möglichkeit</a:t>
            </a:r>
            <a:r>
              <a:rPr lang="en-GB" altLang="de-DE" sz="1600" b="1" u="sng" dirty="0">
                <a:solidFill>
                  <a:srgbClr val="000000"/>
                </a:solidFill>
                <a:latin typeface="+mn-lt"/>
                <a:cs typeface="Arial" panose="020B0604020202020204" pitchFamily="34" charset="0"/>
              </a:rPr>
              <a:t> 1:</a:t>
            </a:r>
            <a:r>
              <a:rPr lang="en-GB" altLang="de-DE" sz="1600" b="1" dirty="0">
                <a:solidFill>
                  <a:srgbClr val="000000"/>
                </a:solidFill>
                <a:latin typeface="+mn-lt"/>
                <a:cs typeface="Arial" panose="020B0604020202020204" pitchFamily="34" charset="0"/>
              </a:rPr>
              <a:t> 	</a:t>
            </a:r>
            <a:r>
              <a:rPr lang="en-GB" altLang="de-DE" sz="1600" b="1" i="1" dirty="0">
                <a:solidFill>
                  <a:srgbClr val="000000"/>
                </a:solidFill>
                <a:latin typeface="+mn-lt"/>
                <a:cs typeface="Arial" panose="020B0604020202020204" pitchFamily="34" charset="0"/>
              </a:rPr>
              <a:t>Ersatz</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einer</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Halbjahresleistung</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durch</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eine</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bessere</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noch</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nicht</a:t>
            </a:r>
            <a:r>
              <a:rPr lang="en-GB" altLang="de-DE" sz="1600" dirty="0">
                <a:solidFill>
                  <a:srgbClr val="000000"/>
                </a:solidFill>
                <a:latin typeface="+mn-lt"/>
                <a:cs typeface="Arial" panose="020B0604020202020204" pitchFamily="34" charset="0"/>
              </a:rPr>
              <a:t> in der </a:t>
            </a:r>
            <a:br>
              <a:rPr lang="en-GB" altLang="de-DE" sz="1600" dirty="0">
                <a:solidFill>
                  <a:srgbClr val="000000"/>
                </a:solidFill>
                <a:latin typeface="+mn-lt"/>
                <a:cs typeface="Arial" panose="020B0604020202020204" pitchFamily="34" charset="0"/>
              </a:rPr>
            </a:b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Pflichteinbringung</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berücksichtigte</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Halbjahresleistung</a:t>
            </a:r>
            <a:r>
              <a:rPr lang="en-GB" altLang="de-DE" sz="1600" dirty="0">
                <a:solidFill>
                  <a:srgbClr val="000000"/>
                </a:solidFill>
                <a:latin typeface="+mn-lt"/>
                <a:cs typeface="Arial" panose="020B0604020202020204" pitchFamily="34" charset="0"/>
              </a:rPr>
              <a:t>.</a:t>
            </a:r>
          </a:p>
          <a:p>
            <a:pPr eaLnBrk="1" hangingPunct="1">
              <a:lnSpc>
                <a:spcPct val="100000"/>
              </a:lnSpc>
            </a:pPr>
            <a:endParaRPr lang="en-GB" altLang="de-DE" sz="1600" dirty="0">
              <a:solidFill>
                <a:srgbClr val="000000"/>
              </a:solidFill>
              <a:latin typeface="+mn-lt"/>
              <a:cs typeface="Arial" panose="020B0604020202020204" pitchFamily="34" charset="0"/>
            </a:endParaRPr>
          </a:p>
          <a:p>
            <a:pPr eaLnBrk="1" hangingPunct="1">
              <a:lnSpc>
                <a:spcPct val="100000"/>
              </a:lnSpc>
            </a:pPr>
            <a:r>
              <a:rPr lang="de-DE" altLang="de-DE" sz="1600" b="1" u="sng" dirty="0">
                <a:solidFill>
                  <a:srgbClr val="000000"/>
                </a:solidFill>
                <a:latin typeface="+mn-lt"/>
                <a:cs typeface="Arial" panose="020B0604020202020204" pitchFamily="34" charset="0"/>
              </a:rPr>
              <a:t>Möglichkeit</a:t>
            </a:r>
            <a:r>
              <a:rPr lang="en-GB" altLang="de-DE" sz="1600" b="1" u="sng" dirty="0">
                <a:solidFill>
                  <a:srgbClr val="000000"/>
                </a:solidFill>
                <a:latin typeface="+mn-lt"/>
                <a:cs typeface="Arial" panose="020B0604020202020204" pitchFamily="34" charset="0"/>
              </a:rPr>
              <a:t> 2:</a:t>
            </a:r>
            <a:r>
              <a:rPr lang="en-GB" altLang="de-DE" sz="1600" dirty="0">
                <a:solidFill>
                  <a:srgbClr val="000000"/>
                </a:solidFill>
                <a:latin typeface="+mn-lt"/>
                <a:cs typeface="Arial" panose="020B0604020202020204" pitchFamily="34" charset="0"/>
              </a:rPr>
              <a:t>	</a:t>
            </a:r>
            <a:r>
              <a:rPr lang="de-DE" altLang="de-DE" sz="1600" b="1" i="1" dirty="0">
                <a:solidFill>
                  <a:srgbClr val="000000"/>
                </a:solidFill>
                <a:latin typeface="+mn-lt"/>
                <a:cs typeface="Arial" panose="020B0604020202020204" pitchFamily="34" charset="0"/>
              </a:rPr>
              <a:t>Streichung</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einer</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Halbjahresleistung</a:t>
            </a:r>
            <a:r>
              <a:rPr lang="en-GB" altLang="de-DE" sz="1600" dirty="0">
                <a:solidFill>
                  <a:srgbClr val="000000"/>
                </a:solidFill>
                <a:latin typeface="+mn-lt"/>
                <a:cs typeface="Arial" panose="020B0604020202020204" pitchFamily="34" charset="0"/>
              </a:rPr>
              <a:t>, um </a:t>
            </a:r>
            <a:r>
              <a:rPr lang="de-DE" altLang="de-DE" sz="1600" dirty="0">
                <a:solidFill>
                  <a:srgbClr val="000000"/>
                </a:solidFill>
                <a:latin typeface="+mn-lt"/>
                <a:cs typeface="Arial" panose="020B0604020202020204" pitchFamily="34" charset="0"/>
              </a:rPr>
              <a:t>eine</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Abiturfächerwahl</a:t>
            </a:r>
            <a:r>
              <a:rPr lang="en-GB" altLang="de-DE" sz="1600" dirty="0">
                <a:solidFill>
                  <a:srgbClr val="000000"/>
                </a:solidFill>
                <a:latin typeface="+mn-lt"/>
                <a:cs typeface="Arial" panose="020B0604020202020204" pitchFamily="34" charset="0"/>
              </a:rPr>
              <a:t> </a:t>
            </a:r>
            <a:r>
              <a:rPr lang="de-LI" altLang="de-DE" sz="1600" dirty="0">
                <a:solidFill>
                  <a:srgbClr val="000000"/>
                </a:solidFill>
                <a:latin typeface="+mn-lt"/>
                <a:cs typeface="Arial" panose="020B0604020202020204" pitchFamily="34" charset="0"/>
              </a:rPr>
              <a:t>im</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Rahmen</a:t>
            </a:r>
            <a:r>
              <a:rPr lang="en-GB" altLang="de-DE" sz="1600" dirty="0">
                <a:solidFill>
                  <a:srgbClr val="000000"/>
                </a:solidFill>
                <a:latin typeface="+mn-lt"/>
                <a:cs typeface="Arial" panose="020B0604020202020204" pitchFamily="34" charset="0"/>
              </a:rPr>
              <a:t> </a:t>
            </a:r>
            <a:br>
              <a:rPr lang="en-GB" altLang="de-DE" sz="1600" dirty="0">
                <a:solidFill>
                  <a:srgbClr val="000000"/>
                </a:solidFill>
                <a:latin typeface="+mn-lt"/>
                <a:cs typeface="Arial" panose="020B0604020202020204" pitchFamily="34" charset="0"/>
              </a:rPr>
            </a:br>
            <a:r>
              <a:rPr lang="en-GB" altLang="de-DE" sz="1600" dirty="0">
                <a:solidFill>
                  <a:srgbClr val="000000"/>
                </a:solidFill>
                <a:latin typeface="+mn-lt"/>
                <a:cs typeface="Arial" panose="020B0604020202020204" pitchFamily="34" charset="0"/>
              </a:rPr>
              <a:t>			von 40 </a:t>
            </a:r>
            <a:r>
              <a:rPr lang="de-DE" altLang="de-DE" sz="1600" dirty="0">
                <a:solidFill>
                  <a:srgbClr val="000000"/>
                </a:solidFill>
                <a:latin typeface="+mn-lt"/>
                <a:cs typeface="Arial" panose="020B0604020202020204" pitchFamily="34" charset="0"/>
              </a:rPr>
              <a:t>Pflichteinbringungen</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zu</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ermöglichen</a:t>
            </a:r>
            <a:r>
              <a:rPr lang="en-GB" altLang="de-DE" sz="1600" dirty="0">
                <a:solidFill>
                  <a:srgbClr val="000000"/>
                </a:solidFill>
                <a:latin typeface="+mn-lt"/>
                <a:cs typeface="Arial" panose="020B0604020202020204" pitchFamily="34" charset="0"/>
              </a:rPr>
              <a:t> (</a:t>
            </a:r>
            <a:r>
              <a:rPr lang="de-AT" altLang="de-DE" sz="1600" dirty="0" err="1">
                <a:solidFill>
                  <a:srgbClr val="000000"/>
                </a:solidFill>
                <a:latin typeface="+mn-lt"/>
                <a:cs typeface="Arial" panose="020B0604020202020204" pitchFamily="34" charset="0"/>
              </a:rPr>
              <a:t>z.B</a:t>
            </a:r>
            <a:r>
              <a:rPr lang="en-GB" altLang="de-DE" sz="1600" dirty="0">
                <a:solidFill>
                  <a:srgbClr val="000000"/>
                </a:solidFill>
                <a:latin typeface="+mn-lt"/>
                <a:cs typeface="Arial" panose="020B0604020202020204" pitchFamily="34" charset="0"/>
              </a:rPr>
              <a:t>. </a:t>
            </a:r>
            <a:r>
              <a:rPr lang="de-DE" altLang="de-DE" sz="1600" dirty="0">
                <a:solidFill>
                  <a:srgbClr val="000000"/>
                </a:solidFill>
                <a:latin typeface="+mn-lt"/>
                <a:cs typeface="Arial" panose="020B0604020202020204" pitchFamily="34" charset="0"/>
              </a:rPr>
              <a:t>bei</a:t>
            </a:r>
            <a:r>
              <a:rPr lang="en-GB" altLang="de-DE" sz="1600" dirty="0">
                <a:solidFill>
                  <a:srgbClr val="000000"/>
                </a:solidFill>
                <a:latin typeface="+mn-lt"/>
                <a:cs typeface="Arial" panose="020B0604020202020204" pitchFamily="34" charset="0"/>
              </a:rPr>
              <a:t> Wahl des 			</a:t>
            </a:r>
            <a:r>
              <a:rPr lang="de-DE" altLang="de-DE" sz="1600" dirty="0">
                <a:solidFill>
                  <a:srgbClr val="000000"/>
                </a:solidFill>
                <a:latin typeface="+mn-lt"/>
                <a:cs typeface="Arial" panose="020B0604020202020204" pitchFamily="34" charset="0"/>
              </a:rPr>
              <a:t>Leistungsfaches</a:t>
            </a:r>
            <a:r>
              <a:rPr lang="en-GB" altLang="de-DE" sz="1600" dirty="0">
                <a:solidFill>
                  <a:srgbClr val="000000"/>
                </a:solidFill>
                <a:latin typeface="+mn-lt"/>
                <a:cs typeface="Arial" panose="020B0604020202020204" pitchFamily="34" charset="0"/>
              </a:rPr>
              <a:t> Sport-</a:t>
            </a:r>
          </a:p>
          <a:p>
            <a:pPr eaLnBrk="1" hangingPunct="1">
              <a:lnSpc>
                <a:spcPct val="100000"/>
              </a:lnSpc>
            </a:pPr>
            <a:endParaRPr lang="en-GB" altLang="de-DE" sz="1600" b="1" u="sng" dirty="0">
              <a:solidFill>
                <a:srgbClr val="000000"/>
              </a:solidFill>
              <a:latin typeface="+mn-lt"/>
              <a:cs typeface="Arial" panose="020B0604020202020204" pitchFamily="34" charset="0"/>
            </a:endParaRPr>
          </a:p>
          <a:p>
            <a:pPr eaLnBrk="1" hangingPunct="1">
              <a:lnSpc>
                <a:spcPct val="100000"/>
              </a:lnSpc>
            </a:pPr>
            <a:r>
              <a:rPr lang="en-GB" altLang="de-DE" sz="1600" b="1" u="sng" dirty="0" err="1">
                <a:solidFill>
                  <a:srgbClr val="000000"/>
                </a:solidFill>
                <a:latin typeface="+mn-lt"/>
                <a:cs typeface="Arial" panose="020B0604020202020204" pitchFamily="34" charset="0"/>
              </a:rPr>
              <a:t>Hinweis</a:t>
            </a:r>
            <a:r>
              <a:rPr lang="en-GB" altLang="de-DE" sz="1600" b="1" u="sng" dirty="0">
                <a:solidFill>
                  <a:srgbClr val="000000"/>
                </a:solidFill>
                <a:latin typeface="+mn-lt"/>
                <a:cs typeface="Arial" panose="020B0604020202020204" pitchFamily="34" charset="0"/>
              </a:rPr>
              <a:t>: </a:t>
            </a:r>
          </a:p>
          <a:p>
            <a:pPr eaLnBrk="1" hangingPunct="1">
              <a:lnSpc>
                <a:spcPct val="100000"/>
              </a:lnSpc>
            </a:pPr>
            <a:r>
              <a:rPr lang="en-GB" altLang="de-DE" sz="1600" dirty="0">
                <a:solidFill>
                  <a:srgbClr val="000000"/>
                </a:solidFill>
                <a:latin typeface="+mn-lt"/>
                <a:cs typeface="Arial" panose="020B0604020202020204" pitchFamily="34" charset="0"/>
              </a:rPr>
              <a:t>In den </a:t>
            </a:r>
            <a:r>
              <a:rPr lang="en-GB" altLang="de-DE" sz="1600" dirty="0" err="1">
                <a:solidFill>
                  <a:srgbClr val="000000"/>
                </a:solidFill>
                <a:latin typeface="+mn-lt"/>
                <a:cs typeface="Arial" panose="020B0604020202020204" pitchFamily="34" charset="0"/>
              </a:rPr>
              <a:t>Fremdsprachen</a:t>
            </a:r>
            <a:r>
              <a:rPr lang="en-GB" altLang="de-DE" sz="1600" dirty="0">
                <a:solidFill>
                  <a:srgbClr val="000000"/>
                </a:solidFill>
                <a:latin typeface="+mn-lt"/>
                <a:cs typeface="Arial" panose="020B0604020202020204" pitchFamily="34" charset="0"/>
              </a:rPr>
              <a:t> und </a:t>
            </a:r>
            <a:r>
              <a:rPr lang="en-GB" altLang="de-DE" sz="1600" dirty="0" err="1">
                <a:solidFill>
                  <a:srgbClr val="000000"/>
                </a:solidFill>
                <a:latin typeface="+mn-lt"/>
                <a:cs typeface="Arial" panose="020B0604020202020204" pitchFamily="34" charset="0"/>
              </a:rPr>
              <a:t>Naturwissenschaften</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dürfen</a:t>
            </a:r>
            <a:r>
              <a:rPr lang="en-GB" altLang="de-DE" sz="1600" dirty="0">
                <a:solidFill>
                  <a:srgbClr val="000000"/>
                </a:solidFill>
                <a:latin typeface="+mn-lt"/>
                <a:cs typeface="Arial" panose="020B0604020202020204" pitchFamily="34" charset="0"/>
              </a:rPr>
              <a:t> je </a:t>
            </a:r>
            <a:r>
              <a:rPr lang="en-GB" altLang="de-DE" sz="1600" dirty="0" err="1">
                <a:solidFill>
                  <a:srgbClr val="000000"/>
                </a:solidFill>
                <a:latin typeface="+mn-lt"/>
                <a:cs typeface="Arial" panose="020B0604020202020204" pitchFamily="34" charset="0"/>
              </a:rPr>
              <a:t>vier</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Pflichteinbringungen</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dadurch</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nicht</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unterschritten</a:t>
            </a:r>
            <a:r>
              <a:rPr lang="en-GB" altLang="de-DE" sz="1600" dirty="0">
                <a:solidFill>
                  <a:srgbClr val="000000"/>
                </a:solidFill>
                <a:latin typeface="+mn-lt"/>
                <a:cs typeface="Arial" panose="020B0604020202020204" pitchFamily="34" charset="0"/>
              </a:rPr>
              <a:t> </a:t>
            </a:r>
            <a:r>
              <a:rPr lang="en-GB" altLang="de-DE" sz="1600" dirty="0" err="1">
                <a:solidFill>
                  <a:srgbClr val="000000"/>
                </a:solidFill>
                <a:latin typeface="+mn-lt"/>
                <a:cs typeface="Arial" panose="020B0604020202020204" pitchFamily="34" charset="0"/>
              </a:rPr>
              <a:t>werden</a:t>
            </a:r>
            <a:r>
              <a:rPr lang="en-GB" altLang="de-DE" sz="1600" dirty="0">
                <a:solidFill>
                  <a:srgbClr val="000000"/>
                </a:solidFill>
                <a:latin typeface="+mn-lt"/>
                <a:cs typeface="Arial" panose="020B0604020202020204" pitchFamily="34" charset="0"/>
              </a:rPr>
              <a:t>.</a:t>
            </a:r>
          </a:p>
          <a:p>
            <a:endParaRPr lang="de-DE" sz="1600" i="1" dirty="0">
              <a:solidFill>
                <a:schemeClr val="tx1"/>
              </a:solidFill>
              <a:latin typeface="+mn-lt"/>
              <a:cs typeface="Arial" panose="020B0604020202020204" pitchFamily="34" charset="0"/>
            </a:endParaRPr>
          </a:p>
          <a:p>
            <a:pPr marL="285750" indent="-285750">
              <a:buFont typeface="Arial" panose="020B0604020202020204" pitchFamily="34" charset="0"/>
              <a:buChar char="•"/>
            </a:pPr>
            <a:endParaRPr lang="de-DE" sz="1600" dirty="0">
              <a:solidFill>
                <a:schemeClr val="tx1"/>
              </a:solidFill>
              <a:latin typeface="Arial" panose="020B0604020202020204" pitchFamily="34" charset="0"/>
              <a:cs typeface="Arial" panose="020B0604020202020204" pitchFamily="34" charset="0"/>
            </a:endParaRPr>
          </a:p>
          <a:p>
            <a:endParaRPr lang="de-DE" sz="1600" dirty="0">
              <a:solidFill>
                <a:schemeClr val="tx1"/>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3712043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203647881"/>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4</a:t>
                      </a: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dirty="0"/>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15" name="Ellipse 14">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0" name="Textfeld 9">
            <a:extLst>
              <a:ext uri="{FF2B5EF4-FFF2-40B4-BE49-F238E27FC236}">
                <a16:creationId xmlns:a16="http://schemas.microsoft.com/office/drawing/2014/main" id="{CC4C9704-E7D8-4FD4-8CA3-833AF200AE85}"/>
              </a:ext>
            </a:extLst>
          </p:cNvPr>
          <p:cNvSpPr txBox="1"/>
          <p:nvPr/>
        </p:nvSpPr>
        <p:spPr>
          <a:xfrm>
            <a:off x="6084840" y="1515163"/>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Deutsch</a:t>
            </a:r>
          </a:p>
        </p:txBody>
      </p:sp>
      <p:sp>
        <p:nvSpPr>
          <p:cNvPr id="11" name="Textfeld 10">
            <a:extLst>
              <a:ext uri="{FF2B5EF4-FFF2-40B4-BE49-F238E27FC236}">
                <a16:creationId xmlns:a16="http://schemas.microsoft.com/office/drawing/2014/main" id="{CC4C9704-E7D8-4FD4-8CA3-833AF200AE85}"/>
              </a:ext>
            </a:extLst>
          </p:cNvPr>
          <p:cNvSpPr txBox="1"/>
          <p:nvPr/>
        </p:nvSpPr>
        <p:spPr>
          <a:xfrm>
            <a:off x="6084840" y="1882295"/>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Mathematik</a:t>
            </a:r>
          </a:p>
        </p:txBody>
      </p:sp>
      <p:sp>
        <p:nvSpPr>
          <p:cNvPr id="12" name="Textfeld 11">
            <a:extLst>
              <a:ext uri="{FF2B5EF4-FFF2-40B4-BE49-F238E27FC236}">
                <a16:creationId xmlns:a16="http://schemas.microsoft.com/office/drawing/2014/main" id="{CC4C9704-E7D8-4FD4-8CA3-833AF200AE85}"/>
              </a:ext>
            </a:extLst>
          </p:cNvPr>
          <p:cNvSpPr txBox="1"/>
          <p:nvPr/>
        </p:nvSpPr>
        <p:spPr>
          <a:xfrm>
            <a:off x="6084839" y="2251560"/>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Leistungsfach</a:t>
            </a:r>
          </a:p>
        </p:txBody>
      </p:sp>
      <p:sp>
        <p:nvSpPr>
          <p:cNvPr id="13" name="Textfeld 12">
            <a:extLst>
              <a:ext uri="{FF2B5EF4-FFF2-40B4-BE49-F238E27FC236}">
                <a16:creationId xmlns:a16="http://schemas.microsoft.com/office/drawing/2014/main" id="{CC4C9704-E7D8-4FD4-8CA3-833AF200AE85}"/>
              </a:ext>
            </a:extLst>
          </p:cNvPr>
          <p:cNvSpPr txBox="1"/>
          <p:nvPr/>
        </p:nvSpPr>
        <p:spPr>
          <a:xfrm>
            <a:off x="6084839" y="3876781"/>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Abiturfach</a:t>
            </a:r>
          </a:p>
        </p:txBody>
      </p:sp>
      <p:sp>
        <p:nvSpPr>
          <p:cNvPr id="14" name="Textfeld 13">
            <a:extLst>
              <a:ext uri="{FF2B5EF4-FFF2-40B4-BE49-F238E27FC236}">
                <a16:creationId xmlns:a16="http://schemas.microsoft.com/office/drawing/2014/main" id="{CC4C9704-E7D8-4FD4-8CA3-833AF200AE85}"/>
              </a:ext>
            </a:extLst>
          </p:cNvPr>
          <p:cNvSpPr txBox="1"/>
          <p:nvPr/>
        </p:nvSpPr>
        <p:spPr>
          <a:xfrm>
            <a:off x="6084839" y="2623866"/>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Abiturfach</a:t>
            </a:r>
          </a:p>
        </p:txBody>
      </p:sp>
    </p:spTree>
    <p:extLst>
      <p:ext uri="{BB962C8B-B14F-4D97-AF65-F5344CB8AC3E}">
        <p14:creationId xmlns:p14="http://schemas.microsoft.com/office/powerpoint/2010/main" val="2662806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2557346053"/>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4</a:t>
                      </a: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dirty="0"/>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hMerge="1">
                  <a:txBody>
                    <a:bodyPr/>
                    <a:lstStyle/>
                    <a:p>
                      <a:endParaRPr lang="de-DE"/>
                    </a:p>
                  </a:txBody>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15" name="Ellipse 14">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0" name="Textfeld 9">
            <a:extLst>
              <a:ext uri="{FF2B5EF4-FFF2-40B4-BE49-F238E27FC236}">
                <a16:creationId xmlns:a16="http://schemas.microsoft.com/office/drawing/2014/main" id="{CC4C9704-E7D8-4FD4-8CA3-833AF200AE85}"/>
              </a:ext>
            </a:extLst>
          </p:cNvPr>
          <p:cNvSpPr txBox="1"/>
          <p:nvPr/>
        </p:nvSpPr>
        <p:spPr>
          <a:xfrm>
            <a:off x="6084840" y="1515163"/>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Deutsch</a:t>
            </a:r>
          </a:p>
        </p:txBody>
      </p:sp>
      <p:sp>
        <p:nvSpPr>
          <p:cNvPr id="11" name="Textfeld 10">
            <a:extLst>
              <a:ext uri="{FF2B5EF4-FFF2-40B4-BE49-F238E27FC236}">
                <a16:creationId xmlns:a16="http://schemas.microsoft.com/office/drawing/2014/main" id="{CC4C9704-E7D8-4FD4-8CA3-833AF200AE85}"/>
              </a:ext>
            </a:extLst>
          </p:cNvPr>
          <p:cNvSpPr txBox="1"/>
          <p:nvPr/>
        </p:nvSpPr>
        <p:spPr>
          <a:xfrm>
            <a:off x="6084840" y="1882295"/>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Mathematik</a:t>
            </a:r>
          </a:p>
        </p:txBody>
      </p:sp>
      <p:sp>
        <p:nvSpPr>
          <p:cNvPr id="12" name="Textfeld 11">
            <a:extLst>
              <a:ext uri="{FF2B5EF4-FFF2-40B4-BE49-F238E27FC236}">
                <a16:creationId xmlns:a16="http://schemas.microsoft.com/office/drawing/2014/main" id="{CC4C9704-E7D8-4FD4-8CA3-833AF200AE85}"/>
              </a:ext>
            </a:extLst>
          </p:cNvPr>
          <p:cNvSpPr txBox="1"/>
          <p:nvPr/>
        </p:nvSpPr>
        <p:spPr>
          <a:xfrm>
            <a:off x="6084839" y="2251560"/>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Leistungsfach</a:t>
            </a:r>
          </a:p>
        </p:txBody>
      </p:sp>
      <p:sp>
        <p:nvSpPr>
          <p:cNvPr id="13" name="Textfeld 12">
            <a:extLst>
              <a:ext uri="{FF2B5EF4-FFF2-40B4-BE49-F238E27FC236}">
                <a16:creationId xmlns:a16="http://schemas.microsoft.com/office/drawing/2014/main" id="{CC4C9704-E7D8-4FD4-8CA3-833AF200AE85}"/>
              </a:ext>
            </a:extLst>
          </p:cNvPr>
          <p:cNvSpPr txBox="1"/>
          <p:nvPr/>
        </p:nvSpPr>
        <p:spPr>
          <a:xfrm>
            <a:off x="6084839" y="3876781"/>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Abiturfach</a:t>
            </a:r>
          </a:p>
        </p:txBody>
      </p:sp>
      <p:sp>
        <p:nvSpPr>
          <p:cNvPr id="14" name="Textfeld 13">
            <a:extLst>
              <a:ext uri="{FF2B5EF4-FFF2-40B4-BE49-F238E27FC236}">
                <a16:creationId xmlns:a16="http://schemas.microsoft.com/office/drawing/2014/main" id="{CC4C9704-E7D8-4FD4-8CA3-833AF200AE85}"/>
              </a:ext>
            </a:extLst>
          </p:cNvPr>
          <p:cNvSpPr txBox="1"/>
          <p:nvPr/>
        </p:nvSpPr>
        <p:spPr>
          <a:xfrm>
            <a:off x="6084839" y="2623866"/>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Abiturfach</a:t>
            </a:r>
          </a:p>
        </p:txBody>
      </p:sp>
      <p:sp>
        <p:nvSpPr>
          <p:cNvPr id="17" name="Textfeld 16">
            <a:extLst>
              <a:ext uri="{FF2B5EF4-FFF2-40B4-BE49-F238E27FC236}">
                <a16:creationId xmlns:a16="http://schemas.microsoft.com/office/drawing/2014/main" id="{F3074799-BDF6-4A78-8002-84999E613450}"/>
              </a:ext>
            </a:extLst>
          </p:cNvPr>
          <p:cNvSpPr txBox="1"/>
          <p:nvPr/>
        </p:nvSpPr>
        <p:spPr>
          <a:xfrm>
            <a:off x="6109436" y="5406590"/>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W-Seminar/Seminararbeit</a:t>
            </a:r>
          </a:p>
        </p:txBody>
      </p:sp>
    </p:spTree>
    <p:extLst>
      <p:ext uri="{BB962C8B-B14F-4D97-AF65-F5344CB8AC3E}">
        <p14:creationId xmlns:p14="http://schemas.microsoft.com/office/powerpoint/2010/main" val="1604989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1376858782"/>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1</a:t>
                      </a: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dirty="0"/>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2</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r>
                        <a:rPr lang="de-DE" sz="1400" i="0" dirty="0">
                          <a:solidFill>
                            <a:schemeClr val="tx1"/>
                          </a:solidFill>
                          <a:latin typeface="+mn-lt"/>
                          <a:cs typeface="+mn-cs"/>
                        </a:rPr>
                        <a:t>37</a:t>
                      </a: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7" name="Ellipse 6">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5" name="Ellipse 14">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0" name="Textfeld 9">
            <a:extLst>
              <a:ext uri="{FF2B5EF4-FFF2-40B4-BE49-F238E27FC236}">
                <a16:creationId xmlns:a16="http://schemas.microsoft.com/office/drawing/2014/main" id="{CC4C9704-E7D8-4FD4-8CA3-833AF200AE85}"/>
              </a:ext>
            </a:extLst>
          </p:cNvPr>
          <p:cNvSpPr txBox="1"/>
          <p:nvPr/>
        </p:nvSpPr>
        <p:spPr>
          <a:xfrm>
            <a:off x="6097930" y="4590238"/>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Pflichtbelegung minus eins</a:t>
            </a:r>
          </a:p>
        </p:txBody>
      </p:sp>
      <p:sp>
        <p:nvSpPr>
          <p:cNvPr id="11" name="Textfeld 10">
            <a:extLst>
              <a:ext uri="{FF2B5EF4-FFF2-40B4-BE49-F238E27FC236}">
                <a16:creationId xmlns:a16="http://schemas.microsoft.com/office/drawing/2014/main" id="{CC4C9704-E7D8-4FD4-8CA3-833AF200AE85}"/>
              </a:ext>
            </a:extLst>
          </p:cNvPr>
          <p:cNvSpPr txBox="1"/>
          <p:nvPr/>
        </p:nvSpPr>
        <p:spPr>
          <a:xfrm>
            <a:off x="6097932" y="2864108"/>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Pflichtbelegung minus eins</a:t>
            </a:r>
          </a:p>
        </p:txBody>
      </p:sp>
      <p:sp>
        <p:nvSpPr>
          <p:cNvPr id="12" name="Textfeld 11">
            <a:extLst>
              <a:ext uri="{FF2B5EF4-FFF2-40B4-BE49-F238E27FC236}">
                <a16:creationId xmlns:a16="http://schemas.microsoft.com/office/drawing/2014/main" id="{CC4C9704-E7D8-4FD4-8CA3-833AF200AE85}"/>
              </a:ext>
            </a:extLst>
          </p:cNvPr>
          <p:cNvSpPr txBox="1"/>
          <p:nvPr/>
        </p:nvSpPr>
        <p:spPr>
          <a:xfrm>
            <a:off x="6097931" y="3246602"/>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Pflichtbelegung minus eins</a:t>
            </a:r>
          </a:p>
        </p:txBody>
      </p:sp>
      <p:sp>
        <p:nvSpPr>
          <p:cNvPr id="13" name="Textfeld 12">
            <a:extLst>
              <a:ext uri="{FF2B5EF4-FFF2-40B4-BE49-F238E27FC236}">
                <a16:creationId xmlns:a16="http://schemas.microsoft.com/office/drawing/2014/main" id="{CC4C9704-E7D8-4FD4-8CA3-833AF200AE85}"/>
              </a:ext>
            </a:extLst>
          </p:cNvPr>
          <p:cNvSpPr txBox="1"/>
          <p:nvPr/>
        </p:nvSpPr>
        <p:spPr>
          <a:xfrm>
            <a:off x="6097931" y="3629096"/>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Pflichtbelegung minus eins</a:t>
            </a:r>
          </a:p>
        </p:txBody>
      </p:sp>
      <p:sp>
        <p:nvSpPr>
          <p:cNvPr id="14" name="Textfeld 13">
            <a:extLst>
              <a:ext uri="{FF2B5EF4-FFF2-40B4-BE49-F238E27FC236}">
                <a16:creationId xmlns:a16="http://schemas.microsoft.com/office/drawing/2014/main" id="{CC4C9704-E7D8-4FD4-8CA3-833AF200AE85}"/>
              </a:ext>
            </a:extLst>
          </p:cNvPr>
          <p:cNvSpPr txBox="1"/>
          <p:nvPr/>
        </p:nvSpPr>
        <p:spPr>
          <a:xfrm>
            <a:off x="6097930" y="4207744"/>
            <a:ext cx="2426927" cy="338554"/>
          </a:xfrm>
          <a:prstGeom prst="rect">
            <a:avLst/>
          </a:prstGeom>
          <a:solidFill>
            <a:schemeClr val="accent5">
              <a:lumMod val="20000"/>
              <a:lumOff val="80000"/>
            </a:schemeClr>
          </a:solidFill>
        </p:spPr>
        <p:txBody>
          <a:bodyPr wrap="square" rtlCol="0">
            <a:spAutoFit/>
          </a:bodyPr>
          <a:lstStyle/>
          <a:p>
            <a:r>
              <a:rPr lang="de-DE" sz="1600" dirty="0">
                <a:cs typeface="Arial" panose="020B0604020202020204" pitchFamily="34" charset="0"/>
              </a:rPr>
              <a:t>Pflichtbelegung minus eins</a:t>
            </a:r>
          </a:p>
        </p:txBody>
      </p:sp>
    </p:spTree>
    <p:extLst>
      <p:ext uri="{BB962C8B-B14F-4D97-AF65-F5344CB8AC3E}">
        <p14:creationId xmlns:p14="http://schemas.microsoft.com/office/powerpoint/2010/main" val="2154165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3226718592"/>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1</a:t>
                      </a: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endParaRPr lang="de-DE" sz="1400" dirty="0"/>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2</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de-DE"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r>
                        <a:rPr lang="de-DE" sz="1400" i="0" dirty="0">
                          <a:solidFill>
                            <a:schemeClr val="tx1"/>
                          </a:solidFill>
                          <a:latin typeface="+mn-lt"/>
                          <a:cs typeface="+mn-cs"/>
                        </a:rPr>
                        <a:t>37</a:t>
                      </a: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2" name="Textfeld 1">
            <a:extLst>
              <a:ext uri="{FF2B5EF4-FFF2-40B4-BE49-F238E27FC236}">
                <a16:creationId xmlns:a16="http://schemas.microsoft.com/office/drawing/2014/main" id="{CC4C9704-E7D8-4FD4-8CA3-833AF200AE85}"/>
              </a:ext>
            </a:extLst>
          </p:cNvPr>
          <p:cNvSpPr txBox="1"/>
          <p:nvPr/>
        </p:nvSpPr>
        <p:spPr>
          <a:xfrm>
            <a:off x="6070942" y="1610296"/>
            <a:ext cx="2166170" cy="338554"/>
          </a:xfrm>
          <a:prstGeom prst="rect">
            <a:avLst/>
          </a:prstGeom>
          <a:solidFill>
            <a:schemeClr val="accent5">
              <a:lumMod val="20000"/>
              <a:lumOff val="80000"/>
            </a:schemeClr>
          </a:solidFill>
        </p:spPr>
        <p:txBody>
          <a:bodyPr wrap="none" rtlCol="0">
            <a:spAutoFit/>
          </a:bodyPr>
          <a:lstStyle/>
          <a:p>
            <a:r>
              <a:rPr lang="de-DE" sz="1600" dirty="0">
                <a:cs typeface="Arial" panose="020B0604020202020204" pitchFamily="34" charset="0"/>
              </a:rPr>
              <a:t>37 Pflichteinbringungen</a:t>
            </a:r>
          </a:p>
        </p:txBody>
      </p:sp>
      <p:sp>
        <p:nvSpPr>
          <p:cNvPr id="7" name="Ellipse 6">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5" name="Ellipse 14">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552719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619877160"/>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1</a:t>
                      </a: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3</a:t>
                      </a: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dirty="0"/>
                        <a:t>2</a:t>
                      </a:r>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2</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r>
                        <a:rPr lang="de-DE" sz="1400" i="0" dirty="0">
                          <a:solidFill>
                            <a:schemeClr val="tx1"/>
                          </a:solidFill>
                          <a:latin typeface="+mn-lt"/>
                          <a:cs typeface="+mn-cs"/>
                        </a:rPr>
                        <a:t>40</a:t>
                      </a: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2" name="Textfeld 1">
            <a:extLst>
              <a:ext uri="{FF2B5EF4-FFF2-40B4-BE49-F238E27FC236}">
                <a16:creationId xmlns:a16="http://schemas.microsoft.com/office/drawing/2014/main" id="{CC4C9704-E7D8-4FD4-8CA3-833AF200AE85}"/>
              </a:ext>
            </a:extLst>
          </p:cNvPr>
          <p:cNvSpPr txBox="1"/>
          <p:nvPr/>
        </p:nvSpPr>
        <p:spPr>
          <a:xfrm>
            <a:off x="6070942" y="1610296"/>
            <a:ext cx="2166170" cy="338554"/>
          </a:xfrm>
          <a:prstGeom prst="rect">
            <a:avLst/>
          </a:prstGeom>
          <a:solidFill>
            <a:schemeClr val="accent5">
              <a:lumMod val="20000"/>
              <a:lumOff val="80000"/>
            </a:schemeClr>
          </a:solidFill>
        </p:spPr>
        <p:txBody>
          <a:bodyPr wrap="none" rtlCol="0">
            <a:spAutoFit/>
          </a:bodyPr>
          <a:lstStyle/>
          <a:p>
            <a:r>
              <a:rPr lang="de-DE" sz="1600" dirty="0">
                <a:cs typeface="Arial" panose="020B0604020202020204" pitchFamily="34" charset="0"/>
              </a:rPr>
              <a:t>37 Pflichteinbringungen</a:t>
            </a:r>
          </a:p>
        </p:txBody>
      </p:sp>
      <p:sp>
        <p:nvSpPr>
          <p:cNvPr id="7" name="Ellipse 6">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5" name="Ellipse 14">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CC4C9704-E7D8-4FD4-8CA3-833AF200AE85}"/>
              </a:ext>
            </a:extLst>
          </p:cNvPr>
          <p:cNvSpPr txBox="1"/>
          <p:nvPr/>
        </p:nvSpPr>
        <p:spPr>
          <a:xfrm>
            <a:off x="6071509" y="2225997"/>
            <a:ext cx="2213748" cy="338554"/>
          </a:xfrm>
          <a:prstGeom prst="rect">
            <a:avLst/>
          </a:prstGeom>
          <a:solidFill>
            <a:schemeClr val="accent6">
              <a:lumMod val="20000"/>
              <a:lumOff val="80000"/>
            </a:schemeClr>
          </a:solidFill>
        </p:spPr>
        <p:txBody>
          <a:bodyPr wrap="square" rtlCol="0">
            <a:spAutoFit/>
          </a:bodyPr>
          <a:lstStyle/>
          <a:p>
            <a:r>
              <a:rPr lang="de-DE" sz="1600" dirty="0">
                <a:cs typeface="Arial" panose="020B0604020202020204" pitchFamily="34" charset="0"/>
              </a:rPr>
              <a:t>3 „freie“ Einbringungen</a:t>
            </a:r>
          </a:p>
        </p:txBody>
      </p:sp>
    </p:spTree>
    <p:extLst>
      <p:ext uri="{BB962C8B-B14F-4D97-AF65-F5344CB8AC3E}">
        <p14:creationId xmlns:p14="http://schemas.microsoft.com/office/powerpoint/2010/main" val="3164590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Einbringungsbeispiel</a:t>
            </a:r>
            <a:r>
              <a:rPr lang="en-GB" altLang="de-DE" b="1" dirty="0">
                <a:solidFill>
                  <a:srgbClr val="355D90"/>
                </a:solidFill>
                <a:latin typeface="+mn-lt"/>
                <a:cs typeface="Arial" panose="020B0604020202020204" pitchFamily="34" charset="0"/>
              </a:rPr>
              <a:t> 1 </a:t>
            </a:r>
          </a:p>
        </p:txBody>
      </p:sp>
      <p:graphicFrame>
        <p:nvGraphicFramePr>
          <p:cNvPr id="3" name="Tabelle 5">
            <a:extLst>
              <a:ext uri="{FF2B5EF4-FFF2-40B4-BE49-F238E27FC236}">
                <a16:creationId xmlns:a16="http://schemas.microsoft.com/office/drawing/2014/main" id="{27E6DCAB-9199-4C7D-A6D2-162159029896}"/>
              </a:ext>
            </a:extLst>
          </p:cNvPr>
          <p:cNvGraphicFramePr>
            <a:graphicFrameLocks noGrp="1"/>
          </p:cNvGraphicFramePr>
          <p:nvPr>
            <p:extLst>
              <p:ext uri="{D42A27DB-BD31-4B8C-83A1-F6EECF244321}">
                <p14:modId xmlns:p14="http://schemas.microsoft.com/office/powerpoint/2010/main" val="195096680"/>
              </p:ext>
            </p:extLst>
          </p:nvPr>
        </p:nvGraphicFramePr>
        <p:xfrm>
          <a:off x="479071" y="1218233"/>
          <a:ext cx="5630365" cy="5364480"/>
        </p:xfrm>
        <a:graphic>
          <a:graphicData uri="http://schemas.openxmlformats.org/drawingml/2006/table">
            <a:tbl>
              <a:tblPr firstRow="1" firstCol="1" lastRow="1" lastCol="1">
                <a:tableStyleId>{3B4B98B0-60AC-42C2-AFA5-B58CD77FA1E5}</a:tableStyleId>
              </a:tblPr>
              <a:tblGrid>
                <a:gridCol w="1821069">
                  <a:extLst>
                    <a:ext uri="{9D8B030D-6E8A-4147-A177-3AD203B41FA5}">
                      <a16:colId xmlns:a16="http://schemas.microsoft.com/office/drawing/2014/main" val="3163556027"/>
                    </a:ext>
                  </a:extLst>
                </a:gridCol>
                <a:gridCol w="712101">
                  <a:extLst>
                    <a:ext uri="{9D8B030D-6E8A-4147-A177-3AD203B41FA5}">
                      <a16:colId xmlns:a16="http://schemas.microsoft.com/office/drawing/2014/main" val="3388193895"/>
                    </a:ext>
                  </a:extLst>
                </a:gridCol>
                <a:gridCol w="580560">
                  <a:extLst>
                    <a:ext uri="{9D8B030D-6E8A-4147-A177-3AD203B41FA5}">
                      <a16:colId xmlns:a16="http://schemas.microsoft.com/office/drawing/2014/main" val="3328961251"/>
                    </a:ext>
                  </a:extLst>
                </a:gridCol>
                <a:gridCol w="531223">
                  <a:extLst>
                    <a:ext uri="{9D8B030D-6E8A-4147-A177-3AD203B41FA5}">
                      <a16:colId xmlns:a16="http://schemas.microsoft.com/office/drawing/2014/main" val="1514671570"/>
                    </a:ext>
                  </a:extLst>
                </a:gridCol>
                <a:gridCol w="574765">
                  <a:extLst>
                    <a:ext uri="{9D8B030D-6E8A-4147-A177-3AD203B41FA5}">
                      <a16:colId xmlns:a16="http://schemas.microsoft.com/office/drawing/2014/main" val="3339884801"/>
                    </a:ext>
                  </a:extLst>
                </a:gridCol>
                <a:gridCol w="116840">
                  <a:extLst>
                    <a:ext uri="{9D8B030D-6E8A-4147-A177-3AD203B41FA5}">
                      <a16:colId xmlns:a16="http://schemas.microsoft.com/office/drawing/2014/main" val="4096387308"/>
                    </a:ext>
                  </a:extLst>
                </a:gridCol>
                <a:gridCol w="456086">
                  <a:extLst>
                    <a:ext uri="{9D8B030D-6E8A-4147-A177-3AD203B41FA5}">
                      <a16:colId xmlns:a16="http://schemas.microsoft.com/office/drawing/2014/main" val="1338423855"/>
                    </a:ext>
                  </a:extLst>
                </a:gridCol>
                <a:gridCol w="837721">
                  <a:extLst>
                    <a:ext uri="{9D8B030D-6E8A-4147-A177-3AD203B41FA5}">
                      <a16:colId xmlns:a16="http://schemas.microsoft.com/office/drawing/2014/main" val="1150720705"/>
                    </a:ext>
                  </a:extLst>
                </a:gridCol>
              </a:tblGrid>
              <a:tr h="335280">
                <a:tc>
                  <a:txBody>
                    <a:bodyPr/>
                    <a:lstStyle/>
                    <a:p>
                      <a:r>
                        <a:rPr lang="de-DE" sz="1400" dirty="0"/>
                        <a:t>Fach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t>S/M</a:t>
                      </a:r>
                    </a:p>
                  </a:txBody>
                  <a:tcPr/>
                </a:tc>
                <a:tc>
                  <a:txBody>
                    <a:bodyPr/>
                    <a:lstStyle/>
                    <a:p>
                      <a:pPr algn="ctr"/>
                      <a:r>
                        <a:rPr lang="de-DE" sz="1400" dirty="0"/>
                        <a:t>12/1</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12/2</a:t>
                      </a:r>
                      <a:endParaRPr lang="de-DE"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de-DE" sz="1400" dirty="0"/>
                        <a:t>13/1</a:t>
                      </a:r>
                      <a:endParaRPr lang="de-DE" sz="1400" dirty="0">
                        <a:solidFill>
                          <a:schemeClr val="tx1"/>
                        </a:solidFill>
                        <a:latin typeface="Arial" panose="020B0604020202020204" pitchFamily="34" charset="0"/>
                        <a:cs typeface="Arial" panose="020B0604020202020204" pitchFamily="34" charset="0"/>
                      </a:endParaRPr>
                    </a:p>
                  </a:txBody>
                  <a:tcPr anchor="ctr"/>
                </a:tc>
                <a:tc gridSpan="2">
                  <a:txBody>
                    <a:bodyPr/>
                    <a:lstStyle/>
                    <a:p>
                      <a:pPr algn="ctr"/>
                      <a:r>
                        <a:rPr lang="de-DE" sz="1400" dirty="0"/>
                        <a:t>13/2</a:t>
                      </a:r>
                      <a:endParaRPr lang="de-DE" sz="1400" dirty="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de-DE"/>
                    </a:p>
                  </a:txBody>
                  <a:tcPr/>
                </a:tc>
                <a:tc>
                  <a:txBody>
                    <a:bodyPr/>
                    <a:lstStyle/>
                    <a:p>
                      <a:pPr algn="ctr"/>
                      <a:r>
                        <a:rPr lang="de-DE" sz="1400" dirty="0"/>
                        <a:t>E</a:t>
                      </a:r>
                      <a:endParaRPr lang="de-DE"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339744"/>
                  </a:ext>
                </a:extLst>
              </a:tr>
              <a:tr h="335280">
                <a:tc>
                  <a:txBody>
                    <a:bodyPr/>
                    <a:lstStyle/>
                    <a:p>
                      <a:r>
                        <a:rPr lang="de-DE" sz="1400" dirty="0"/>
                        <a:t>Deutsch</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latin typeface="+mn-lt"/>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2465387"/>
                  </a:ext>
                </a:extLst>
              </a:tr>
              <a:tr h="335280">
                <a:tc>
                  <a:txBody>
                    <a:bodyPr/>
                    <a:lstStyle/>
                    <a:p>
                      <a:r>
                        <a:rPr lang="de-DE" sz="1400" dirty="0"/>
                        <a:t>Mathematik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M</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6667817"/>
                  </a:ext>
                </a:extLst>
              </a:tr>
              <a:tr h="335280">
                <a:tc>
                  <a:txBody>
                    <a:bodyPr/>
                    <a:lstStyle/>
                    <a:p>
                      <a:r>
                        <a:rPr lang="de-DE" sz="1400" dirty="0">
                          <a:solidFill>
                            <a:srgbClr val="00B050"/>
                          </a:solidFill>
                        </a:rPr>
                        <a:t>Leistungsfach Englisch</a:t>
                      </a:r>
                      <a:endParaRPr lang="de-DE"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2309695"/>
                  </a:ext>
                </a:extLst>
              </a:tr>
              <a:tr h="335280">
                <a:tc>
                  <a:txBody>
                    <a:bodyPr/>
                    <a:lstStyle/>
                    <a:p>
                      <a:r>
                        <a:rPr lang="de-DE" sz="1400" dirty="0"/>
                        <a:t>Biologie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Arial" panose="020B0604020202020204" pitchFamily="34" charset="0"/>
                        </a:rPr>
                        <a:t>M</a:t>
                      </a: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056565"/>
                  </a:ext>
                </a:extLst>
              </a:tr>
              <a:tr h="335280">
                <a:tc>
                  <a:txBody>
                    <a:bodyPr/>
                    <a:lstStyle/>
                    <a:p>
                      <a:r>
                        <a:rPr lang="de-DE" sz="1400" dirty="0"/>
                        <a:t>Physik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mn-lt"/>
                          <a:cs typeface="Arial" panose="020B0604020202020204" pitchFamily="34" charset="0"/>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2</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5779445"/>
                  </a:ext>
                </a:extLst>
              </a:tr>
              <a:tr h="335280">
                <a:tc>
                  <a:txBody>
                    <a:bodyPr/>
                    <a:lstStyle/>
                    <a:p>
                      <a:r>
                        <a:rPr lang="de-DE" sz="1400" dirty="0">
                          <a:solidFill>
                            <a:schemeClr val="tx1"/>
                          </a:solidFill>
                        </a:rPr>
                        <a:t>Geschichte </a:t>
                      </a:r>
                      <a:endParaRPr lang="de-DE"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9799302"/>
                  </a:ext>
                </a:extLst>
              </a:tr>
              <a:tr h="335280">
                <a:tc>
                  <a:txBody>
                    <a:bodyPr/>
                    <a:lstStyle/>
                    <a:p>
                      <a:r>
                        <a:rPr lang="de-DE" sz="1400" dirty="0" err="1"/>
                        <a:t>PuG</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de-DE" sz="14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1</a:t>
                      </a:r>
                    </a:p>
                  </a:txBody>
                  <a:tcPr/>
                </a:tc>
                <a:extLst>
                  <a:ext uri="{0D108BD9-81ED-4DB2-BD59-A6C34878D82A}">
                    <a16:rowId xmlns:a16="http://schemas.microsoft.com/office/drawing/2014/main" val="320046762"/>
                  </a:ext>
                </a:extLst>
              </a:tr>
              <a:tr h="335280">
                <a:tc>
                  <a:txBody>
                    <a:bodyPr/>
                    <a:lstStyle/>
                    <a:p>
                      <a:r>
                        <a:rPr lang="de-DE" sz="1400" dirty="0"/>
                        <a:t>Geographie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DE" sz="1400" dirty="0">
                          <a:solidFill>
                            <a:schemeClr val="tx1"/>
                          </a:solidFill>
                          <a:latin typeface="+mn-lt"/>
                          <a:cs typeface="+mn-cs"/>
                        </a:rPr>
                        <a:t>S</a:t>
                      </a: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dirty="0"/>
                        <a:t>4</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7848737"/>
                  </a:ext>
                </a:extLst>
              </a:tr>
              <a:tr h="335280">
                <a:tc>
                  <a:txBody>
                    <a:bodyPr/>
                    <a:lstStyle/>
                    <a:p>
                      <a:r>
                        <a:rPr lang="de-DE" sz="1400" dirty="0"/>
                        <a:t>Religionslehre</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424486"/>
                  </a:ext>
                </a:extLst>
              </a:tr>
              <a:tr h="335280">
                <a:tc>
                  <a:txBody>
                    <a:bodyPr/>
                    <a:lstStyle/>
                    <a:p>
                      <a:r>
                        <a:rPr lang="de-DE" sz="1400" dirty="0"/>
                        <a:t>Musik</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tc>
                <a:tc>
                  <a:txBody>
                    <a:bodyPr/>
                    <a:lstStyle/>
                    <a:p>
                      <a:pPr algn="ctr"/>
                      <a:endParaRPr lang="de-DE" sz="1400" dirty="0">
                        <a:solidFill>
                          <a:schemeClr val="tx1"/>
                        </a:solidFill>
                        <a:latin typeface="+mn-lt"/>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3</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717121"/>
                  </a:ext>
                </a:extLst>
              </a:tr>
              <a:tr h="335280">
                <a:tc>
                  <a:txBody>
                    <a:bodyPr/>
                    <a:lstStyle/>
                    <a:p>
                      <a:r>
                        <a:rPr lang="de-DE" sz="1400" dirty="0"/>
                        <a:t>Sport</a:t>
                      </a:r>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gridSpan="2">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a:r>
                        <a:rPr lang="de-DE" sz="1400" dirty="0"/>
                        <a:t>2</a:t>
                      </a:r>
                    </a:p>
                  </a:txBody>
                  <a:tcPr/>
                </a:tc>
                <a:extLst>
                  <a:ext uri="{0D108BD9-81ED-4DB2-BD59-A6C34878D82A}">
                    <a16:rowId xmlns:a16="http://schemas.microsoft.com/office/drawing/2014/main" val="4284704328"/>
                  </a:ext>
                </a:extLst>
              </a:tr>
              <a:tr h="335280">
                <a:tc>
                  <a:txBody>
                    <a:bodyPr/>
                    <a:lstStyle/>
                    <a:p>
                      <a:r>
                        <a:rPr lang="de-DE" sz="1400" dirty="0">
                          <a:solidFill>
                            <a:srgbClr val="21A0FF"/>
                          </a:solidFill>
                        </a:rPr>
                        <a:t>W-Seminar</a:t>
                      </a:r>
                      <a:endParaRPr lang="de-DE" sz="1400" b="1" dirty="0">
                        <a:solidFill>
                          <a:srgbClr val="21A0FF"/>
                        </a:solidFill>
                        <a:latin typeface="Arial" panose="020B0604020202020204" pitchFamily="34" charset="0"/>
                        <a:cs typeface="Arial" panose="020B0604020202020204" pitchFamily="34" charset="0"/>
                      </a:endParaRP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de-DE"/>
                    </a:p>
                  </a:txBody>
                  <a:tcPr/>
                </a:tc>
                <a:tc>
                  <a:txBody>
                    <a:bodyPr/>
                    <a:lstStyle/>
                    <a:p>
                      <a:pPr algn="ctr"/>
                      <a:r>
                        <a:rPr lang="de-DE" sz="1400" b="1" dirty="0">
                          <a:solidFill>
                            <a:schemeClr val="tx1"/>
                          </a:solidFill>
                          <a:latin typeface="+mn-lt"/>
                          <a:cs typeface="+mn-cs"/>
                        </a:rPr>
                        <a:t>2</a:t>
                      </a:r>
                      <a:endParaRPr lang="de-DE" sz="1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2268219"/>
                  </a:ext>
                </a:extLst>
              </a:tr>
              <a:tr h="335280">
                <a:tc>
                  <a:txBody>
                    <a:bodyPr/>
                    <a:lstStyle/>
                    <a:p>
                      <a:r>
                        <a:rPr lang="de-DE" sz="1400" b="1" dirty="0">
                          <a:solidFill>
                            <a:srgbClr val="21A0FF"/>
                          </a:solidFill>
                          <a:latin typeface="+mn-lt"/>
                          <a:cs typeface="Arial" panose="020B0604020202020204" pitchFamily="34" charset="0"/>
                        </a:rPr>
                        <a:t>Seminararbeit</a:t>
                      </a:r>
                    </a:p>
                  </a:txBody>
                  <a:tcPr/>
                </a:tc>
                <a:tc>
                  <a:txBody>
                    <a:bodyPr/>
                    <a:lstStyle/>
                    <a:p>
                      <a:endParaRPr lang="de-DE"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3">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de-DE"/>
                    </a:p>
                  </a:txBody>
                  <a:tcPr/>
                </a:tc>
                <a:tc hMerge="1">
                  <a:txBody>
                    <a:bodyPr/>
                    <a:lstStyle/>
                    <a:p>
                      <a:endParaRPr lang="de-DE"/>
                    </a:p>
                  </a:txBody>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984440197"/>
                  </a:ext>
                </a:extLst>
              </a:tr>
              <a:tr h="335280">
                <a:tc>
                  <a:txBody>
                    <a:bodyPr/>
                    <a:lstStyle/>
                    <a:p>
                      <a:r>
                        <a:rPr lang="de-DE" sz="1400" b="1" dirty="0">
                          <a:solidFill>
                            <a:schemeClr val="accent2">
                              <a:lumMod val="75000"/>
                            </a:schemeClr>
                          </a:solidFill>
                          <a:latin typeface="+mn-lt"/>
                          <a:cs typeface="Arial" panose="020B0604020202020204" pitchFamily="34" charset="0"/>
                        </a:rPr>
                        <a:t>Vokalensemble</a:t>
                      </a:r>
                    </a:p>
                  </a:txBody>
                  <a:tcPr/>
                </a:tc>
                <a:tc>
                  <a:txBody>
                    <a:bodyPr/>
                    <a:lstStyle/>
                    <a:p>
                      <a:endParaRPr lang="de-DE" sz="1400" b="0" dirty="0">
                        <a:solidFill>
                          <a:srgbClr val="7030A0"/>
                        </a:solidFill>
                        <a:latin typeface="Arial" panose="020B0604020202020204" pitchFamily="34" charset="0"/>
                        <a:cs typeface="Arial" panose="020B0604020202020204" pitchFamily="34" charset="0"/>
                      </a:endParaRPr>
                    </a:p>
                  </a:txBody>
                  <a:tcPr/>
                </a:tc>
                <a:tc>
                  <a:txBody>
                    <a:bodyPr/>
                    <a:lstStyle/>
                    <a:p>
                      <a:pPr algn="ctr"/>
                      <a:endParaRPr lang="de-DE" sz="1400" b="0" dirty="0">
                        <a:solidFill>
                          <a:srgbClr val="7030A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de-DE" sz="1400" b="0" dirty="0">
                          <a:solidFill>
                            <a:schemeClr val="tx1"/>
                          </a:solidFill>
                          <a:latin typeface="+mn-lt"/>
                          <a:cs typeface="Arial" panose="020B0604020202020204" pitchFamily="34"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tc gridSpan="2">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de-DE"/>
                    </a:p>
                  </a:txBody>
                  <a:tcPr/>
                </a:tc>
                <a:tc>
                  <a:txBody>
                    <a:bodyPr/>
                    <a:lstStyle/>
                    <a:p>
                      <a:pPr algn="ctr"/>
                      <a:r>
                        <a:rPr lang="de-DE" sz="1400" b="0" dirty="0">
                          <a:solidFill>
                            <a:schemeClr val="tx1"/>
                          </a:solidFill>
                          <a:latin typeface="Arial" panose="020B06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a:r>
                        <a:rPr lang="de-DE" sz="1400" b="1" dirty="0">
                          <a:solidFill>
                            <a:schemeClr val="tx1"/>
                          </a:solidFill>
                          <a:latin typeface="+mn-lt"/>
                          <a:cs typeface="Arial" panose="020B0604020202020204" pitchFamily="34" charset="0"/>
                        </a:rPr>
                        <a:t>2</a:t>
                      </a:r>
                    </a:p>
                  </a:txBody>
                  <a:tcPr/>
                </a:tc>
                <a:extLst>
                  <a:ext uri="{0D108BD9-81ED-4DB2-BD59-A6C34878D82A}">
                    <a16:rowId xmlns:a16="http://schemas.microsoft.com/office/drawing/2014/main" val="2934968017"/>
                  </a:ext>
                </a:extLst>
              </a:tr>
              <a:tr h="335280">
                <a:tc>
                  <a:txBody>
                    <a:bodyPr/>
                    <a:lstStyle/>
                    <a:p>
                      <a:r>
                        <a:rPr lang="de-DE" sz="1400" dirty="0"/>
                        <a:t>Summe</a:t>
                      </a:r>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gridSpan="2">
                  <a:txBody>
                    <a:bodyPr/>
                    <a:lstStyle/>
                    <a:p>
                      <a:endParaRPr lang="de-DE" sz="1400" i="1" dirty="0">
                        <a:solidFill>
                          <a:schemeClr val="tx1"/>
                        </a:solidFill>
                        <a:latin typeface="Arial" panose="020B0604020202020204" pitchFamily="34" charset="0"/>
                        <a:cs typeface="Arial" panose="020B0604020202020204" pitchFamily="34" charset="0"/>
                      </a:endParaRPr>
                    </a:p>
                  </a:txBody>
                  <a:tcPr/>
                </a:tc>
                <a:tc hMerge="1">
                  <a:txBody>
                    <a:bodyPr/>
                    <a:lstStyle/>
                    <a:p>
                      <a:endParaRPr lang="de-DE"/>
                    </a:p>
                  </a:txBody>
                  <a:tcPr/>
                </a:tc>
                <a:tc>
                  <a:txBody>
                    <a:bodyPr/>
                    <a:lstStyle/>
                    <a:p>
                      <a:pPr algn="ctr"/>
                      <a:r>
                        <a:rPr lang="de-DE" sz="1400" i="0" dirty="0">
                          <a:solidFill>
                            <a:schemeClr val="tx1"/>
                          </a:solidFill>
                          <a:latin typeface="+mn-lt"/>
                          <a:cs typeface="+mn-cs"/>
                        </a:rPr>
                        <a:t>40</a:t>
                      </a:r>
                      <a:endParaRPr lang="de-DE" sz="14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4925046"/>
                  </a:ext>
                </a:extLst>
              </a:tr>
            </a:tbl>
          </a:graphicData>
        </a:graphic>
      </p:graphicFrame>
      <p:sp>
        <p:nvSpPr>
          <p:cNvPr id="2" name="Textfeld 1">
            <a:extLst>
              <a:ext uri="{FF2B5EF4-FFF2-40B4-BE49-F238E27FC236}">
                <a16:creationId xmlns:a16="http://schemas.microsoft.com/office/drawing/2014/main" id="{CC4C9704-E7D8-4FD4-8CA3-833AF200AE85}"/>
              </a:ext>
            </a:extLst>
          </p:cNvPr>
          <p:cNvSpPr txBox="1"/>
          <p:nvPr/>
        </p:nvSpPr>
        <p:spPr>
          <a:xfrm>
            <a:off x="6070942" y="1610296"/>
            <a:ext cx="2166170" cy="338554"/>
          </a:xfrm>
          <a:prstGeom prst="rect">
            <a:avLst/>
          </a:prstGeom>
          <a:solidFill>
            <a:schemeClr val="accent5">
              <a:lumMod val="20000"/>
              <a:lumOff val="80000"/>
            </a:schemeClr>
          </a:solidFill>
        </p:spPr>
        <p:txBody>
          <a:bodyPr wrap="none" rtlCol="0">
            <a:spAutoFit/>
          </a:bodyPr>
          <a:lstStyle/>
          <a:p>
            <a:r>
              <a:rPr lang="de-DE" sz="1600" dirty="0">
                <a:cs typeface="Arial" panose="020B0604020202020204" pitchFamily="34" charset="0"/>
              </a:rPr>
              <a:t>37 Pflichteinbringungen</a:t>
            </a:r>
          </a:p>
        </p:txBody>
      </p:sp>
      <p:sp>
        <p:nvSpPr>
          <p:cNvPr id="7" name="Ellipse 6">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
        <p:nvSpPr>
          <p:cNvPr id="17" name="Textfeld 16">
            <a:extLst>
              <a:ext uri="{FF2B5EF4-FFF2-40B4-BE49-F238E27FC236}">
                <a16:creationId xmlns:a16="http://schemas.microsoft.com/office/drawing/2014/main" id="{CC4C9704-E7D8-4FD4-8CA3-833AF200AE85}"/>
              </a:ext>
            </a:extLst>
          </p:cNvPr>
          <p:cNvSpPr txBox="1"/>
          <p:nvPr/>
        </p:nvSpPr>
        <p:spPr>
          <a:xfrm>
            <a:off x="6071509" y="2225997"/>
            <a:ext cx="2213748" cy="338554"/>
          </a:xfrm>
          <a:prstGeom prst="rect">
            <a:avLst/>
          </a:prstGeom>
          <a:solidFill>
            <a:schemeClr val="accent6">
              <a:lumMod val="20000"/>
              <a:lumOff val="80000"/>
            </a:schemeClr>
          </a:solidFill>
        </p:spPr>
        <p:txBody>
          <a:bodyPr wrap="square" rtlCol="0">
            <a:spAutoFit/>
          </a:bodyPr>
          <a:lstStyle/>
          <a:p>
            <a:r>
              <a:rPr lang="de-DE" sz="1600" dirty="0">
                <a:cs typeface="Arial" panose="020B0604020202020204" pitchFamily="34" charset="0"/>
              </a:rPr>
              <a:t>3 „freie“ Einbringungen</a:t>
            </a:r>
          </a:p>
        </p:txBody>
      </p:sp>
      <p:sp>
        <p:nvSpPr>
          <p:cNvPr id="18" name="Textfeld 17">
            <a:extLst>
              <a:ext uri="{FF2B5EF4-FFF2-40B4-BE49-F238E27FC236}">
                <a16:creationId xmlns:a16="http://schemas.microsoft.com/office/drawing/2014/main" id="{DA56FCEB-ADA2-4656-817E-3D87D2E8A0C8}"/>
              </a:ext>
            </a:extLst>
          </p:cNvPr>
          <p:cNvSpPr txBox="1"/>
          <p:nvPr/>
        </p:nvSpPr>
        <p:spPr>
          <a:xfrm>
            <a:off x="6102367" y="2848242"/>
            <a:ext cx="2166170" cy="338554"/>
          </a:xfrm>
          <a:prstGeom prst="rect">
            <a:avLst/>
          </a:prstGeom>
          <a:solidFill>
            <a:schemeClr val="accent4">
              <a:lumMod val="20000"/>
              <a:lumOff val="80000"/>
            </a:schemeClr>
          </a:solidFill>
        </p:spPr>
        <p:txBody>
          <a:bodyPr wrap="square" rtlCol="0">
            <a:spAutoFit/>
          </a:bodyPr>
          <a:lstStyle/>
          <a:p>
            <a:r>
              <a:rPr lang="de-DE" sz="1600" dirty="0">
                <a:cs typeface="Arial" panose="020B0604020202020204" pitchFamily="34" charset="0"/>
              </a:rPr>
              <a:t>Optionsregel</a:t>
            </a:r>
          </a:p>
        </p:txBody>
      </p:sp>
      <p:cxnSp>
        <p:nvCxnSpPr>
          <p:cNvPr id="20" name="Gerade Verbindung mit Pfeil 19">
            <a:extLst>
              <a:ext uri="{FF2B5EF4-FFF2-40B4-BE49-F238E27FC236}">
                <a16:creationId xmlns:a16="http://schemas.microsoft.com/office/drawing/2014/main" id="{09FF862E-E0FF-4986-8E4B-C607D3005724}"/>
              </a:ext>
            </a:extLst>
          </p:cNvPr>
          <p:cNvCxnSpPr/>
          <p:nvPr/>
        </p:nvCxnSpPr>
        <p:spPr>
          <a:xfrm flipH="1" flipV="1">
            <a:off x="3846137" y="3186796"/>
            <a:ext cx="18853" cy="2742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93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a:solidFill>
                  <a:schemeClr val="bg1">
                    <a:lumMod val="75000"/>
                  </a:schemeClr>
                </a:solidFill>
                <a:latin typeface="+mn-lt"/>
                <a:cs typeface="Arial" panose="020B0604020202020204" pitchFamily="34" charset="0"/>
              </a:rPr>
              <a:t>Die </a:t>
            </a:r>
            <a:r>
              <a:rPr lang="en-GB" altLang="de-DE" sz="2000" dirty="0" err="1">
                <a:solidFill>
                  <a:schemeClr val="bg1">
                    <a:lumMod val="75000"/>
                  </a:schemeClr>
                </a:solidFill>
                <a:latin typeface="+mn-lt"/>
                <a:cs typeface="Arial" panose="020B0604020202020204" pitchFamily="34" charset="0"/>
              </a:rPr>
              <a:t>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65000"/>
                  </a:schemeClr>
                </a:solidFill>
                <a:latin typeface="+mn-lt"/>
                <a:cs typeface="Arial" panose="020B0604020202020204" pitchFamily="34" charset="0"/>
              </a:rPr>
              <a:t>Leistungsnachweise</a:t>
            </a:r>
            <a:r>
              <a:rPr lang="en-GB" altLang="de-DE" sz="2000" dirty="0">
                <a:solidFill>
                  <a:schemeClr val="bg1">
                    <a:lumMod val="65000"/>
                  </a:schemeClr>
                </a:solidFill>
                <a:latin typeface="+mn-lt"/>
                <a:cs typeface="Arial" panose="020B0604020202020204" pitchFamily="34" charset="0"/>
              </a:rPr>
              <a:t> und </a:t>
            </a:r>
            <a:r>
              <a:rPr lang="en-GB" altLang="de-DE" sz="2000" dirty="0" err="1">
                <a:solidFill>
                  <a:schemeClr val="bg1">
                    <a:lumMod val="65000"/>
                  </a:schemeClr>
                </a:solidFill>
                <a:latin typeface="+mn-lt"/>
                <a:cs typeface="Arial" panose="020B0604020202020204" pitchFamily="34" charset="0"/>
              </a:rPr>
              <a:t>Einbringungsregeln</a:t>
            </a:r>
            <a:endParaRPr lang="en-GB" altLang="de-DE" sz="2000" dirty="0">
              <a:solidFill>
                <a:schemeClr val="bg1">
                  <a:lumMod val="6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b="1" dirty="0" err="1">
                <a:solidFill>
                  <a:schemeClr val="accent1"/>
                </a:solidFill>
                <a:latin typeface="+mn-lt"/>
                <a:cs typeface="Arial" panose="020B0604020202020204" pitchFamily="34" charset="0"/>
              </a:rPr>
              <a:t>Gesamtqualifikation</a:t>
            </a:r>
            <a:r>
              <a:rPr lang="en-GB" altLang="de-DE" sz="2000" b="1" dirty="0">
                <a:solidFill>
                  <a:schemeClr val="accent1"/>
                </a:solidFill>
                <a:latin typeface="+mn-lt"/>
                <a:cs typeface="Arial" panose="020B0604020202020204" pitchFamily="34" charset="0"/>
              </a:rPr>
              <a:t> und </a:t>
            </a:r>
            <a:r>
              <a:rPr lang="en-GB" altLang="de-DE" sz="2000" b="1" dirty="0" err="1">
                <a:solidFill>
                  <a:schemeClr val="accent1"/>
                </a:solidFill>
                <a:latin typeface="+mn-lt"/>
                <a:cs typeface="Arial" panose="020B0604020202020204" pitchFamily="34" charset="0"/>
              </a:rPr>
              <a:t>Allgemeine</a:t>
            </a:r>
            <a:r>
              <a:rPr lang="en-GB" altLang="de-DE" sz="2000" b="1" dirty="0">
                <a:solidFill>
                  <a:schemeClr val="accent1"/>
                </a:solidFill>
                <a:latin typeface="+mn-lt"/>
                <a:cs typeface="Arial" panose="020B0604020202020204" pitchFamily="34" charset="0"/>
              </a:rPr>
              <a:t> </a:t>
            </a:r>
            <a:r>
              <a:rPr lang="en-GB" altLang="de-DE" sz="2000" b="1" dirty="0" err="1">
                <a:solidFill>
                  <a:schemeClr val="accent1"/>
                </a:solidFill>
                <a:latin typeface="+mn-lt"/>
                <a:cs typeface="Arial" panose="020B0604020202020204" pitchFamily="34" charset="0"/>
              </a:rPr>
              <a:t>Hochschulreife</a:t>
            </a:r>
            <a:endParaRPr lang="en-GB" altLang="de-DE" sz="2000" b="1" dirty="0">
              <a:solidFill>
                <a:schemeClr val="accent1"/>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Weiterführende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Informationen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94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Pflichtbelegung</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4097350945"/>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a:t>
                      </a:r>
                      <a:endParaRPr lang="de-DE" sz="1600" b="1" kern="1200" dirty="0">
                        <a:solidFill>
                          <a:schemeClr val="accent1">
                            <a:lumMod val="40000"/>
                            <a:lumOff val="60000"/>
                          </a:schemeClr>
                        </a:solidFill>
                        <a:latin typeface="+mn-lt"/>
                        <a:ea typeface="+mn-ea"/>
                        <a:cs typeface="Arial" panose="020B0604020202020204" pitchFamily="34" charset="0"/>
                      </a:endParaRP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dirty="0">
                          <a:solidFill>
                            <a:srgbClr val="DAE3F3"/>
                          </a:solidFill>
                        </a:rPr>
                        <a:t>eine fortgeführte </a:t>
                      </a:r>
                      <a:r>
                        <a:rPr lang="de-DE" sz="1600" kern="1200" dirty="0">
                          <a:solidFill>
                            <a:srgbClr val="DAE3F3"/>
                          </a:solidFill>
                          <a:latin typeface="+mn-lt"/>
                          <a:ea typeface="+mn-ea"/>
                          <a:cs typeface="+mn-cs"/>
                        </a:rPr>
                        <a:t>Fremdsprache</a:t>
                      </a:r>
                    </a:p>
                    <a:p>
                      <a:pPr marL="285750" indent="-285750">
                        <a:buFont typeface="Arial" panose="020B0604020202020204" pitchFamily="34" charset="0"/>
                        <a:buChar char="•"/>
                      </a:pPr>
                      <a:r>
                        <a:rPr lang="de-DE" sz="1600" kern="1200" dirty="0">
                          <a:solidFill>
                            <a:srgbClr val="DAE3F3"/>
                          </a:solidFill>
                          <a:latin typeface="+mn-lt"/>
                          <a:ea typeface="+mn-ea"/>
                          <a:cs typeface="+mn-cs"/>
                        </a:rPr>
                        <a:t>eine Naturwissenschaft (Biologie, Chemie, Physik)</a:t>
                      </a:r>
                    </a:p>
                    <a:p>
                      <a:pPr marL="285750" indent="-285750">
                        <a:buFont typeface="Arial" panose="020B0604020202020204" pitchFamily="34" charset="0"/>
                        <a:buChar char="•"/>
                      </a:pPr>
                      <a:r>
                        <a:rPr lang="de-DE" sz="1600" kern="1200" dirty="0">
                          <a:solidFill>
                            <a:srgbClr val="DAE3F3"/>
                          </a:solidFill>
                          <a:latin typeface="+mn-lt"/>
                          <a:ea typeface="+mn-ea"/>
                          <a:cs typeface="+mn-cs"/>
                        </a:rPr>
                        <a:t>eine weitere fortgeführte Fremdsprache </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spät beginnende Fremdsprache</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weitere Naturwissenschaft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Informatik (nur </a:t>
                      </a:r>
                      <a:r>
                        <a:rPr lang="de-DE" sz="1600" kern="1200" dirty="0" err="1">
                          <a:solidFill>
                            <a:srgbClr val="DAE3F3"/>
                          </a:solidFill>
                          <a:latin typeface="+mn-lt"/>
                          <a:ea typeface="+mn-ea"/>
                          <a:cs typeface="+mn-cs"/>
                        </a:rPr>
                        <a:t>NTG</a:t>
                      </a:r>
                      <a:r>
                        <a:rPr lang="de-DE" sz="1600" kern="1200" dirty="0">
                          <a:solidFill>
                            <a:srgbClr val="DAE3F3"/>
                          </a:solidFill>
                          <a:latin typeface="+mn-lt"/>
                          <a:ea typeface="+mn-ea"/>
                          <a:cs typeface="+mn-cs"/>
                        </a:rPr>
                        <a: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spät beginnende Informatik (HG, SG, </a:t>
                      </a:r>
                      <a:r>
                        <a:rPr lang="de-DE" sz="1600" kern="1200" dirty="0" err="1">
                          <a:solidFill>
                            <a:srgbClr val="DAE3F3"/>
                          </a:solidFill>
                          <a:latin typeface="+mn-lt"/>
                          <a:ea typeface="+mn-ea"/>
                          <a:cs typeface="+mn-cs"/>
                        </a:rPr>
                        <a:t>MuG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WWG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SWG</a:t>
                      </a:r>
                      <a:r>
                        <a:rPr lang="de-DE" sz="1600" kern="1200" dirty="0">
                          <a:solidFill>
                            <a:srgbClr val="DAE3F3"/>
                          </a:solidFill>
                          <a:latin typeface="+mn-lt"/>
                          <a:ea typeface="+mn-ea"/>
                          <a:cs typeface="+mn-cs"/>
                        </a:rPr>
                        <a:t>)</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Geschichte</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Kunst oder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285750" indent="-285750" algn="l" defTabSz="914400" rtl="0" eaLnBrk="1" latinLnBrk="0" hangingPunct="1">
                        <a:buFont typeface="Arial" panose="020B0604020202020204" pitchFamily="34" charset="0"/>
                        <a:buChar char="•"/>
                      </a:pPr>
                      <a:r>
                        <a:rPr lang="de-DE" sz="1600" dirty="0">
                          <a:solidFill>
                            <a:schemeClr val="accent1">
                              <a:lumMod val="20000"/>
                              <a:lumOff val="80000"/>
                            </a:schemeClr>
                          </a:solidFill>
                        </a:rPr>
                        <a:t>3</a:t>
                      </a: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3</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3</a:t>
                      </a: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bg1"/>
                          </a:solidFill>
                        </a:rPr>
                        <a:t>Geographie oder Wirtschaft und Recht (WR)</a:t>
                      </a:r>
                      <a:endParaRPr lang="de-DE" sz="1600" kern="1200" dirty="0">
                        <a:solidFill>
                          <a:schemeClr val="bg1"/>
                        </a:solidFill>
                        <a:latin typeface="+mn-lt"/>
                        <a:ea typeface="+mn-ea"/>
                        <a:cs typeface="Arial" panose="020B0604020202020204" pitchFamily="34" charset="0"/>
                      </a:endParaRP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bg1"/>
                          </a:solidFill>
                        </a:rPr>
                        <a:t>2</a:t>
                      </a:r>
                      <a:endParaRPr lang="de-DE" sz="1600" kern="1200" dirty="0">
                        <a:solidFill>
                          <a:schemeClr val="bg1"/>
                        </a:solidFill>
                        <a:latin typeface="+mn-lt"/>
                        <a:ea typeface="+mn-ea"/>
                        <a:cs typeface="Arial" panose="020B0604020202020204" pitchFamily="34" charset="0"/>
                      </a:endParaRP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a:t>
                      </a:r>
                    </a:p>
                  </a:txBody>
                  <a:tcPr anchor="ctr"/>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3669596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Gesamtqualifikation</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Allgemeine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Hochschulreife</a:t>
            </a:r>
            <a:endParaRPr lang="en-GB" altLang="de-DE" b="1" dirty="0">
              <a:solidFill>
                <a:srgbClr val="355D90"/>
              </a:solidFill>
              <a:latin typeface="+mn-lt"/>
              <a:cs typeface="Arial" panose="020B0604020202020204" pitchFamily="34" charset="0"/>
            </a:endParaRPr>
          </a:p>
        </p:txBody>
      </p:sp>
      <p:sp>
        <p:nvSpPr>
          <p:cNvPr id="16"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3469457" cy="1633397"/>
          </a:xfrm>
          <a:prstGeom prst="rect">
            <a:avLst/>
          </a:prstGeom>
          <a:solidFill>
            <a:schemeClr val="accent1">
              <a:lumMod val="20000"/>
              <a:lumOff val="80000"/>
            </a:schemeClr>
          </a:solidFill>
          <a:ln>
            <a:noFill/>
          </a:ln>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a:solidFill>
                  <a:srgbClr val="000000"/>
                </a:solidFill>
                <a:latin typeface="+mn-lt"/>
                <a:cs typeface="Arial" panose="020B0604020202020204" pitchFamily="34" charset="0"/>
              </a:rPr>
              <a:t>Block I: </a:t>
            </a:r>
            <a:r>
              <a:rPr lang="en-GB" altLang="de-DE" sz="2000" b="1" u="sng" dirty="0" err="1">
                <a:solidFill>
                  <a:srgbClr val="000000"/>
                </a:solidFill>
                <a:latin typeface="+mn-lt"/>
                <a:cs typeface="Arial" panose="020B0604020202020204" pitchFamily="34" charset="0"/>
              </a:rPr>
              <a:t>Q12</a:t>
            </a:r>
            <a:r>
              <a:rPr lang="en-GB" altLang="de-DE" sz="2000" b="1" u="sng" dirty="0">
                <a:solidFill>
                  <a:srgbClr val="000000"/>
                </a:solidFill>
                <a:latin typeface="+mn-lt"/>
                <a:cs typeface="Arial" panose="020B0604020202020204" pitchFamily="34" charset="0"/>
              </a:rPr>
              <a:t> und </a:t>
            </a:r>
            <a:r>
              <a:rPr lang="en-GB" altLang="de-DE" sz="2000" b="1" u="sng" dirty="0" err="1">
                <a:solidFill>
                  <a:srgbClr val="000000"/>
                </a:solidFill>
                <a:latin typeface="+mn-lt"/>
                <a:cs typeface="Arial" panose="020B0604020202020204" pitchFamily="34" charset="0"/>
              </a:rPr>
              <a:t>Q13</a:t>
            </a:r>
            <a:endParaRPr lang="en-GB" altLang="de-DE" sz="2000" b="1"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a:solidFill>
                  <a:srgbClr val="000000"/>
                </a:solidFill>
                <a:latin typeface="+mn-lt"/>
                <a:cs typeface="Arial" panose="020B0604020202020204" pitchFamily="34" charset="0"/>
              </a:rPr>
              <a:t>40 </a:t>
            </a:r>
            <a:r>
              <a:rPr lang="en-GB" altLang="de-DE" sz="2000" dirty="0" err="1">
                <a:solidFill>
                  <a:srgbClr val="000000"/>
                </a:solidFill>
                <a:latin typeface="+mn-lt"/>
                <a:cs typeface="Arial" panose="020B0604020202020204" pitchFamily="34" charset="0"/>
              </a:rPr>
              <a:t>Halbjahresleistungen</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err="1">
                <a:solidFill>
                  <a:srgbClr val="000000"/>
                </a:solidFill>
                <a:latin typeface="+mn-lt"/>
                <a:cs typeface="Arial" panose="020B0604020202020204" pitchFamily="34" charset="0"/>
              </a:rPr>
              <a:t>jeweils</a:t>
            </a:r>
            <a:r>
              <a:rPr lang="en-GB" altLang="de-DE" sz="2000" dirty="0">
                <a:solidFill>
                  <a:srgbClr val="000000"/>
                </a:solidFill>
                <a:latin typeface="+mn-lt"/>
                <a:cs typeface="Arial" panose="020B0604020202020204" pitchFamily="34" charset="0"/>
              </a:rPr>
              <a:t> max. 15 </a:t>
            </a:r>
            <a:r>
              <a:rPr lang="en-GB" altLang="de-DE" sz="2000" dirty="0" err="1">
                <a:solidFill>
                  <a:srgbClr val="000000"/>
                </a:solidFill>
                <a:latin typeface="+mn-lt"/>
                <a:cs typeface="Arial" panose="020B0604020202020204" pitchFamily="34" charset="0"/>
              </a:rPr>
              <a:t>Punkte</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i="1" dirty="0" err="1">
                <a:solidFill>
                  <a:srgbClr val="000000"/>
                </a:solidFill>
                <a:latin typeface="+mn-lt"/>
                <a:cs typeface="Arial" panose="020B0604020202020204" pitchFamily="34" charset="0"/>
              </a:rPr>
              <a:t>einfache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Wertung</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a:solidFill>
                  <a:srgbClr val="000000"/>
                </a:solidFill>
                <a:latin typeface="+mn-lt"/>
                <a:cs typeface="Arial" panose="020B0604020202020204" pitchFamily="34" charset="0"/>
              </a:rPr>
              <a:t>max. 600 </a:t>
            </a:r>
            <a:r>
              <a:rPr lang="en-GB" altLang="de-DE" sz="2000" dirty="0" err="1">
                <a:solidFill>
                  <a:srgbClr val="000000"/>
                </a:solidFill>
                <a:latin typeface="+mn-lt"/>
                <a:cs typeface="Arial" panose="020B0604020202020204" pitchFamily="34" charset="0"/>
              </a:rPr>
              <a:t>Punkte</a:t>
            </a:r>
            <a:endParaRPr lang="en-GB" altLang="de-DE" sz="2000" dirty="0">
              <a:solidFill>
                <a:srgbClr val="000000"/>
              </a:solidFill>
              <a:latin typeface="Arial" panose="020B060402020202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2" y="3150616"/>
            <a:ext cx="3469457" cy="1633397"/>
          </a:xfrm>
          <a:prstGeom prst="rect">
            <a:avLst/>
          </a:prstGeom>
          <a:solidFill>
            <a:schemeClr val="accent1">
              <a:lumMod val="20000"/>
              <a:lumOff val="80000"/>
            </a:schemeClr>
          </a:solidFill>
          <a:ln>
            <a:noFill/>
          </a:ln>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a:solidFill>
                  <a:srgbClr val="000000"/>
                </a:solidFill>
                <a:latin typeface="+mn-lt"/>
                <a:cs typeface="Arial" panose="020B0604020202020204" pitchFamily="34" charset="0"/>
              </a:rPr>
              <a:t>Block II: </a:t>
            </a:r>
            <a:r>
              <a:rPr lang="en-GB" altLang="de-DE" sz="2000" b="1" u="sng" dirty="0" err="1">
                <a:solidFill>
                  <a:srgbClr val="000000"/>
                </a:solidFill>
                <a:latin typeface="+mn-lt"/>
                <a:cs typeface="Arial" panose="020B0604020202020204" pitchFamily="34" charset="0"/>
              </a:rPr>
              <a:t>Abiturprüfung</a:t>
            </a:r>
            <a:endParaRPr lang="en-GB" altLang="de-DE" sz="2000" b="1"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err="1">
                <a:solidFill>
                  <a:srgbClr val="000000"/>
                </a:solidFill>
                <a:latin typeface="+mn-lt"/>
                <a:cs typeface="Arial" panose="020B0604020202020204" pitchFamily="34" charset="0"/>
              </a:rPr>
              <a:t>fünf</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Abiturprüfungen</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err="1">
                <a:solidFill>
                  <a:srgbClr val="000000"/>
                </a:solidFill>
                <a:latin typeface="+mn-lt"/>
                <a:cs typeface="Arial" panose="020B0604020202020204" pitchFamily="34" charset="0"/>
              </a:rPr>
              <a:t>jeweils</a:t>
            </a:r>
            <a:r>
              <a:rPr lang="en-GB" altLang="de-DE" sz="2000" dirty="0">
                <a:solidFill>
                  <a:srgbClr val="000000"/>
                </a:solidFill>
                <a:latin typeface="+mn-lt"/>
                <a:cs typeface="Arial" panose="020B0604020202020204" pitchFamily="34" charset="0"/>
              </a:rPr>
              <a:t> max. 15 </a:t>
            </a:r>
            <a:r>
              <a:rPr lang="en-GB" altLang="de-DE" sz="2000" dirty="0" err="1">
                <a:solidFill>
                  <a:srgbClr val="000000"/>
                </a:solidFill>
                <a:latin typeface="+mn-lt"/>
                <a:cs typeface="Arial" panose="020B0604020202020204" pitchFamily="34" charset="0"/>
              </a:rPr>
              <a:t>Punkte</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i="1" dirty="0" err="1">
                <a:solidFill>
                  <a:srgbClr val="000000"/>
                </a:solidFill>
                <a:latin typeface="+mn-lt"/>
                <a:cs typeface="Arial" panose="020B0604020202020204" pitchFamily="34" charset="0"/>
              </a:rPr>
              <a:t>vierfache</a:t>
            </a:r>
            <a:r>
              <a:rPr lang="en-GB" altLang="de-DE" sz="2000" dirty="0">
                <a:solidFill>
                  <a:srgbClr val="000000"/>
                </a:solidFill>
                <a:latin typeface="+mn-lt"/>
                <a:cs typeface="Arial" panose="020B0604020202020204" pitchFamily="34" charset="0"/>
              </a:rPr>
              <a:t> </a:t>
            </a:r>
            <a:r>
              <a:rPr lang="en-GB" altLang="de-DE" sz="2000" dirty="0" err="1">
                <a:solidFill>
                  <a:srgbClr val="000000"/>
                </a:solidFill>
                <a:latin typeface="+mn-lt"/>
                <a:cs typeface="Arial" panose="020B0604020202020204" pitchFamily="34" charset="0"/>
              </a:rPr>
              <a:t>Wertung</a:t>
            </a:r>
            <a:endParaRPr lang="en-GB" altLang="de-DE" sz="2000" dirty="0">
              <a:solidFill>
                <a:srgbClr val="000000"/>
              </a:solidFill>
              <a:latin typeface="+mn-lt"/>
              <a:cs typeface="Arial" panose="020B0604020202020204" pitchFamily="34" charset="0"/>
            </a:endParaRPr>
          </a:p>
          <a:p>
            <a:pPr marL="342900" indent="-342900" eaLnBrk="1" hangingPunct="1">
              <a:lnSpc>
                <a:spcPct val="100000"/>
              </a:lnSpc>
              <a:buFont typeface="Arial" panose="020B0604020202020204" pitchFamily="34" charset="0"/>
              <a:buChar char="•"/>
            </a:pPr>
            <a:r>
              <a:rPr lang="en-GB" altLang="de-DE" sz="2000" dirty="0">
                <a:solidFill>
                  <a:srgbClr val="000000"/>
                </a:solidFill>
                <a:latin typeface="+mn-lt"/>
                <a:cs typeface="Arial" panose="020B0604020202020204" pitchFamily="34" charset="0"/>
              </a:rPr>
              <a:t>max. 300 </a:t>
            </a:r>
            <a:r>
              <a:rPr lang="en-GB" altLang="de-DE" sz="2000" dirty="0" err="1">
                <a:solidFill>
                  <a:srgbClr val="000000"/>
                </a:solidFill>
                <a:latin typeface="+mn-lt"/>
                <a:cs typeface="Arial" panose="020B0604020202020204" pitchFamily="34" charset="0"/>
              </a:rPr>
              <a:t>Punkte</a:t>
            </a:r>
            <a:endParaRPr lang="en-GB" altLang="de-DE" sz="2000" dirty="0">
              <a:solidFill>
                <a:srgbClr val="000000"/>
              </a:solidFill>
              <a:latin typeface="Arial" panose="020B0604020202020204" pitchFamily="34" charset="0"/>
              <a:cs typeface="Arial" panose="020B0604020202020204" pitchFamily="34" charset="0"/>
            </a:endParaRPr>
          </a:p>
        </p:txBody>
      </p:sp>
      <p:sp>
        <p:nvSpPr>
          <p:cNvPr id="3" name="Geschweifte Klammer rechts 2"/>
          <p:cNvSpPr/>
          <p:nvPr/>
        </p:nvSpPr>
        <p:spPr>
          <a:xfrm>
            <a:off x="4110087" y="1310325"/>
            <a:ext cx="570109" cy="335594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5157639" y="2629089"/>
            <a:ext cx="3469457" cy="710067"/>
          </a:xfrm>
          <a:prstGeom prst="rect">
            <a:avLst/>
          </a:prstGeom>
          <a:solidFill>
            <a:schemeClr val="accent1">
              <a:lumMod val="20000"/>
              <a:lumOff val="80000"/>
            </a:schemeClr>
          </a:solidFill>
          <a:ln>
            <a:noFill/>
          </a:ln>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eaLnBrk="1" hangingPunct="1">
              <a:lnSpc>
                <a:spcPct val="100000"/>
              </a:lnSpc>
            </a:pPr>
            <a:r>
              <a:rPr lang="en-GB" altLang="de-DE" sz="2000" b="1" dirty="0" err="1">
                <a:solidFill>
                  <a:srgbClr val="000000"/>
                </a:solidFill>
                <a:latin typeface="+mn-lt"/>
                <a:cs typeface="Arial" panose="020B0604020202020204" pitchFamily="34" charset="0"/>
              </a:rPr>
              <a:t>Gesamtqualifikation</a:t>
            </a:r>
            <a:r>
              <a:rPr lang="en-GB" altLang="de-DE" sz="2000" b="1" dirty="0">
                <a:solidFill>
                  <a:srgbClr val="000000"/>
                </a:solidFill>
                <a:latin typeface="+mn-lt"/>
                <a:cs typeface="Arial" panose="020B0604020202020204" pitchFamily="34" charset="0"/>
              </a:rPr>
              <a:t>: </a:t>
            </a:r>
            <a:br>
              <a:rPr lang="en-GB" altLang="de-DE" sz="2000" b="1" dirty="0">
                <a:solidFill>
                  <a:srgbClr val="000000"/>
                </a:solidFill>
                <a:latin typeface="+mn-lt"/>
                <a:cs typeface="Arial" panose="020B0604020202020204" pitchFamily="34" charset="0"/>
              </a:rPr>
            </a:br>
            <a:r>
              <a:rPr lang="en-GB" altLang="de-DE" sz="2000" b="1" dirty="0">
                <a:solidFill>
                  <a:srgbClr val="000000"/>
                </a:solidFill>
                <a:latin typeface="+mn-lt"/>
                <a:cs typeface="Arial" panose="020B0604020202020204" pitchFamily="34" charset="0"/>
              </a:rPr>
              <a:t>max. 900 </a:t>
            </a:r>
            <a:r>
              <a:rPr lang="en-GB" altLang="de-DE" sz="2000" b="1" dirty="0" err="1">
                <a:solidFill>
                  <a:srgbClr val="000000"/>
                </a:solidFill>
                <a:latin typeface="+mn-lt"/>
                <a:cs typeface="Arial" panose="020B0604020202020204" pitchFamily="34" charset="0"/>
              </a:rPr>
              <a:t>Punkte</a:t>
            </a:r>
            <a:endParaRPr lang="en-GB" altLang="de-DE" sz="2000" dirty="0">
              <a:solidFill>
                <a:srgbClr val="000000"/>
              </a:solidFill>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BB514FFE-EDDE-41DD-8E91-9A700273EF0E}"/>
              </a:ext>
            </a:extLst>
          </p:cNvPr>
          <p:cNvSpPr txBox="1"/>
          <p:nvPr/>
        </p:nvSpPr>
        <p:spPr>
          <a:xfrm>
            <a:off x="5157638" y="4306552"/>
            <a:ext cx="3469458" cy="2031325"/>
          </a:xfrm>
          <a:prstGeom prst="rect">
            <a:avLst/>
          </a:prstGeom>
          <a:solidFill>
            <a:schemeClr val="accent1">
              <a:lumMod val="20000"/>
              <a:lumOff val="80000"/>
            </a:schemeClr>
          </a:solidFill>
        </p:spPr>
        <p:txBody>
          <a:bodyPr wrap="square">
            <a:spAutoFit/>
          </a:bodyPr>
          <a:lstStyle/>
          <a:p>
            <a:r>
              <a:rPr lang="de-DE" b="1" dirty="0">
                <a:cs typeface="Arial" panose="020B0604020202020204" pitchFamily="34" charset="0"/>
              </a:rPr>
              <a:t>Abiturnote gemäß Umrechnungstabelle:</a:t>
            </a:r>
          </a:p>
          <a:p>
            <a:r>
              <a:rPr lang="de-DE" dirty="0">
                <a:cs typeface="Arial" panose="020B0604020202020204" pitchFamily="34" charset="0"/>
              </a:rPr>
              <a:t>900 – 823 Punkte: 	Note 1,0</a:t>
            </a:r>
          </a:p>
          <a:p>
            <a:r>
              <a:rPr lang="de-DE" dirty="0">
                <a:cs typeface="Arial" panose="020B0604020202020204" pitchFamily="34" charset="0"/>
              </a:rPr>
              <a:t>822 – 805 Punkte: 	Note 1,1   </a:t>
            </a:r>
          </a:p>
          <a:p>
            <a:r>
              <a:rPr lang="de-DE" dirty="0">
                <a:cs typeface="Arial" panose="020B0604020202020204" pitchFamily="34" charset="0"/>
              </a:rPr>
              <a:t>....   </a:t>
            </a:r>
          </a:p>
          <a:p>
            <a:r>
              <a:rPr lang="de-DE" dirty="0">
                <a:cs typeface="Arial" panose="020B0604020202020204" pitchFamily="34" charset="0"/>
              </a:rPr>
              <a:t>318 – 301 Punkte: 	Note 3,9</a:t>
            </a:r>
          </a:p>
          <a:p>
            <a:r>
              <a:rPr lang="de-DE" dirty="0">
                <a:cs typeface="Arial" panose="020B0604020202020204" pitchFamily="34" charset="0"/>
              </a:rPr>
              <a:t>300 Punkte: 		Note 4,0</a:t>
            </a:r>
          </a:p>
        </p:txBody>
      </p:sp>
      <p:cxnSp>
        <p:nvCxnSpPr>
          <p:cNvPr id="21" name="Gerade Verbindung mit Pfeil 20"/>
          <p:cNvCxnSpPr/>
          <p:nvPr/>
        </p:nvCxnSpPr>
        <p:spPr>
          <a:xfrm flipH="1">
            <a:off x="5674938" y="3310875"/>
            <a:ext cx="1046374" cy="15816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80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Gesamtqualifikation</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Allgemeine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Hochschulreife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Punktehürden</a:t>
            </a:r>
            <a:r>
              <a:rPr lang="en-GB" altLang="de-DE" sz="2000" b="1" dirty="0">
                <a:solidFill>
                  <a:srgbClr val="000000"/>
                </a:solidFill>
                <a:latin typeface="+mn-lt"/>
                <a:cs typeface="Arial" panose="020B0604020202020204" pitchFamily="34" charset="0"/>
              </a:rPr>
              <a:t> in Block I (</a:t>
            </a:r>
            <a:r>
              <a:rPr lang="en-GB" altLang="de-DE" sz="2000" b="1" dirty="0" err="1">
                <a:solidFill>
                  <a:srgbClr val="000000"/>
                </a:solidFill>
                <a:latin typeface="+mn-lt"/>
                <a:cs typeface="Arial" panose="020B0604020202020204" pitchFamily="34" charset="0"/>
              </a:rPr>
              <a:t>Zulassung</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zur</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Abiturprüfung</a:t>
            </a:r>
            <a:r>
              <a:rPr lang="en-GB" altLang="de-DE" sz="2000" b="1" dirty="0">
                <a:solidFill>
                  <a:srgbClr val="000000"/>
                </a:solidFill>
                <a:latin typeface="+mn-lt"/>
                <a:cs typeface="Arial" panose="020B0604020202020204" pitchFamily="34" charset="0"/>
              </a:rPr>
              <a:t>)</a:t>
            </a:r>
            <a:endParaRPr lang="en-GB" altLang="de-DE" sz="2000" dirty="0">
              <a:solidFill>
                <a:srgbClr val="000000"/>
              </a:solidFill>
              <a:latin typeface="+mn-lt"/>
              <a:cs typeface="Arial" panose="020B0604020202020204" pitchFamily="34" charset="0"/>
            </a:endParaRPr>
          </a:p>
        </p:txBody>
      </p:sp>
      <p:graphicFrame>
        <p:nvGraphicFramePr>
          <p:cNvPr id="15" name="Tabelle 14">
            <a:extLst>
              <a:ext uri="{FF2B5EF4-FFF2-40B4-BE49-F238E27FC236}">
                <a16:creationId xmlns:a16="http://schemas.microsoft.com/office/drawing/2014/main" id="{21450683-3EAD-422A-8316-28999306DB99}"/>
              </a:ext>
            </a:extLst>
          </p:cNvPr>
          <p:cNvGraphicFramePr>
            <a:graphicFrameLocks noGrp="1"/>
          </p:cNvGraphicFramePr>
          <p:nvPr>
            <p:extLst>
              <p:ext uri="{D42A27DB-BD31-4B8C-83A1-F6EECF244321}">
                <p14:modId xmlns:p14="http://schemas.microsoft.com/office/powerpoint/2010/main" val="3384442073"/>
              </p:ext>
            </p:extLst>
          </p:nvPr>
        </p:nvGraphicFramePr>
        <p:xfrm>
          <a:off x="492034" y="1784850"/>
          <a:ext cx="7911738" cy="3129280"/>
        </p:xfrm>
        <a:graphic>
          <a:graphicData uri="http://schemas.openxmlformats.org/drawingml/2006/table">
            <a:tbl>
              <a:tblPr firstRow="1" bandRow="1">
                <a:tableStyleId>{3B4B98B0-60AC-42C2-AFA5-B58CD77FA1E5}</a:tableStyleId>
              </a:tblPr>
              <a:tblGrid>
                <a:gridCol w="5438503">
                  <a:extLst>
                    <a:ext uri="{9D8B030D-6E8A-4147-A177-3AD203B41FA5}">
                      <a16:colId xmlns:a16="http://schemas.microsoft.com/office/drawing/2014/main" val="3657886012"/>
                    </a:ext>
                  </a:extLst>
                </a:gridCol>
                <a:gridCol w="2473235">
                  <a:extLst>
                    <a:ext uri="{9D8B030D-6E8A-4147-A177-3AD203B41FA5}">
                      <a16:colId xmlns:a16="http://schemas.microsoft.com/office/drawing/2014/main" val="2142795075"/>
                    </a:ext>
                  </a:extLst>
                </a:gridCol>
              </a:tblGrid>
              <a:tr h="370840">
                <a:tc>
                  <a:txBody>
                    <a:bodyPr/>
                    <a:lstStyle/>
                    <a:p>
                      <a:r>
                        <a:rPr lang="de-DE" sz="1600" dirty="0"/>
                        <a:t>Halbjahresleistungen (HJL)</a:t>
                      </a:r>
                      <a:endParaRPr lang="de-DE" sz="1600" dirty="0">
                        <a:latin typeface="Arial" panose="020B0604020202020204" pitchFamily="34" charset="0"/>
                        <a:cs typeface="Arial" panose="020B0604020202020204" pitchFamily="34" charset="0"/>
                      </a:endParaRPr>
                    </a:p>
                  </a:txBody>
                  <a:tcPr/>
                </a:tc>
                <a:tc>
                  <a:txBody>
                    <a:bodyPr/>
                    <a:lstStyle/>
                    <a:p>
                      <a:r>
                        <a:rPr lang="de-DE" sz="1600" dirty="0"/>
                        <a:t>Punkte/Punktesummen</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r>
                        <a:rPr lang="de-DE" sz="1600" dirty="0"/>
                        <a:t>in Deutsch und Mathematik und LF (12 HJL)</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mind. 48</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2597174"/>
                  </a:ext>
                </a:extLst>
              </a:tr>
              <a:tr h="370840">
                <a:tc>
                  <a:txBody>
                    <a:bodyPr/>
                    <a:lstStyle/>
                    <a:p>
                      <a:r>
                        <a:rPr lang="de-DE" sz="1600" dirty="0"/>
                        <a:t>in den 5 Abiturprüfungsfächern (20 HJL)</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a:t>mind. 100</a:t>
                      </a:r>
                      <a:endParaRPr lang="de-DE"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7580195"/>
                  </a:ext>
                </a:extLst>
              </a:tr>
              <a:tr h="370840">
                <a:tc>
                  <a:txBody>
                    <a:bodyPr/>
                    <a:lstStyle/>
                    <a:p>
                      <a:r>
                        <a:rPr lang="de-DE" sz="1600" dirty="0"/>
                        <a:t>in den 40 einzubringenden HJL</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mind. 200</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1114109"/>
                  </a:ext>
                </a:extLst>
              </a:tr>
              <a:tr h="370840">
                <a:tc>
                  <a:txBody>
                    <a:bodyPr/>
                    <a:lstStyle/>
                    <a:p>
                      <a:r>
                        <a:rPr lang="de-DE" sz="1600" dirty="0"/>
                        <a:t>in mind. 32 einzubringenden HJL</a:t>
                      </a:r>
                      <a:br>
                        <a:rPr lang="de-DE" sz="1600" dirty="0"/>
                      </a:br>
                      <a:r>
                        <a:rPr lang="de-DE" sz="1600" dirty="0"/>
                        <a:t>bzw. in der Gesamtleistung zur Seminararbeit (2 HJL)</a:t>
                      </a:r>
                      <a:endParaRPr lang="de-DE" sz="1600" dirty="0">
                        <a:latin typeface="Arial" panose="020B0604020202020204" pitchFamily="34" charset="0"/>
                        <a:cs typeface="Arial" panose="020B0604020202020204" pitchFamily="34" charset="0"/>
                      </a:endParaRPr>
                    </a:p>
                  </a:txBody>
                  <a:tcPr/>
                </a:tc>
                <a:tc>
                  <a:txBody>
                    <a:bodyPr/>
                    <a:lstStyle/>
                    <a:p>
                      <a:r>
                        <a:rPr lang="de-DE" sz="1600" dirty="0"/>
                        <a:t>jeweils mind. 5</a:t>
                      </a:r>
                    </a:p>
                    <a:p>
                      <a:r>
                        <a:rPr lang="de-DE" sz="1600" dirty="0"/>
                        <a:t>mind. 9</a:t>
                      </a:r>
                      <a:endParaRPr lang="de-DE"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1911367"/>
                  </a:ext>
                </a:extLst>
              </a:tr>
              <a:tr h="370840">
                <a:tc>
                  <a:txBody>
                    <a:bodyPr/>
                    <a:lstStyle/>
                    <a:p>
                      <a:r>
                        <a:rPr lang="de-DE" sz="1600" dirty="0"/>
                        <a:t>in allen belegungspflichtigen Kursen </a:t>
                      </a:r>
                      <a:r>
                        <a:rPr lang="de-DE" sz="1600" i="1" dirty="0"/>
                        <a:t>und</a:t>
                      </a:r>
                    </a:p>
                    <a:p>
                      <a:r>
                        <a:rPr lang="de-DE" sz="1600" dirty="0"/>
                        <a:t>in den HJL 12/1 und 12/2 im W-Seminar </a:t>
                      </a:r>
                      <a:r>
                        <a:rPr lang="de-DE" sz="1600" i="1" dirty="0"/>
                        <a:t>und</a:t>
                      </a:r>
                    </a:p>
                    <a:p>
                      <a:r>
                        <a:rPr lang="de-DE" sz="1600" dirty="0"/>
                        <a:t>in der Seminararbeit </a:t>
                      </a:r>
                      <a:r>
                        <a:rPr lang="de-DE" sz="1600" i="1" dirty="0"/>
                        <a:t>und</a:t>
                      </a:r>
                    </a:p>
                    <a:p>
                      <a:r>
                        <a:rPr lang="de-DE" sz="1600" dirty="0"/>
                        <a:t>in der Präsentation der Seminararbeit</a:t>
                      </a:r>
                      <a:endParaRPr lang="de-DE" sz="1600" dirty="0">
                        <a:latin typeface="Arial" panose="020B0604020202020204" pitchFamily="34" charset="0"/>
                        <a:cs typeface="Arial" panose="020B0604020202020204" pitchFamily="34" charset="0"/>
                      </a:endParaRPr>
                    </a:p>
                  </a:txBody>
                  <a:tcPr/>
                </a:tc>
                <a:tc>
                  <a:txBody>
                    <a:bodyPr/>
                    <a:lstStyle/>
                    <a:p>
                      <a:r>
                        <a:rPr lang="de-DE" sz="1600" dirty="0"/>
                        <a:t>jeweils mind. 1</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34548242"/>
                  </a:ext>
                </a:extLst>
              </a:tr>
            </a:tbl>
          </a:graphicData>
        </a:graphic>
      </p:graphicFrame>
      <p:sp>
        <p:nvSpPr>
          <p:cNvPr id="16" name="Rechteck 15">
            <a:extLst>
              <a:ext uri="{FF2B5EF4-FFF2-40B4-BE49-F238E27FC236}">
                <a16:creationId xmlns:a16="http://schemas.microsoft.com/office/drawing/2014/main" id="{EE802BFB-A753-4134-999B-E46288B15BA5}"/>
              </a:ext>
            </a:extLst>
          </p:cNvPr>
          <p:cNvSpPr/>
          <p:nvPr/>
        </p:nvSpPr>
        <p:spPr>
          <a:xfrm>
            <a:off x="492034" y="5231303"/>
            <a:ext cx="7911738" cy="830997"/>
          </a:xfrm>
          <a:prstGeom prst="rect">
            <a:avLst/>
          </a:prstGeom>
          <a:solidFill>
            <a:schemeClr val="accent1">
              <a:lumMod val="20000"/>
              <a:lumOff val="80000"/>
            </a:schemeClr>
          </a:solidFill>
        </p:spPr>
        <p:txBody>
          <a:bodyPr wrap="square">
            <a:spAutoFit/>
          </a:bodyPr>
          <a:lstStyle/>
          <a:p>
            <a:r>
              <a:rPr lang="de-DE" sz="1600" b="1" dirty="0">
                <a:cs typeface="Arial" panose="020B0604020202020204" pitchFamily="34" charset="0"/>
              </a:rPr>
              <a:t>Nichterfüllen einer oder mehrerer dieser Bedingungen</a:t>
            </a:r>
            <a:br>
              <a:rPr lang="de-DE" sz="1600" dirty="0">
                <a:cs typeface="Arial" panose="020B0604020202020204" pitchFamily="34" charset="0"/>
              </a:rPr>
            </a:br>
            <a:r>
              <a:rPr lang="de-DE" sz="1600" dirty="0">
                <a:cs typeface="Arial" panose="020B0604020202020204" pitchFamily="34" charset="0"/>
              </a:rPr>
              <a:t>in 12/1, 12/2, 13/1:	keine Abiturzulassung möglich</a:t>
            </a:r>
          </a:p>
          <a:p>
            <a:r>
              <a:rPr lang="de-DE" sz="1600" dirty="0">
                <a:cs typeface="Arial" panose="020B0604020202020204" pitchFamily="34" charset="0"/>
              </a:rPr>
              <a:t>in 13/2:			Abiturprüfung gilt als abgelegt und nicht bestanden</a:t>
            </a:r>
            <a:endParaRPr lang="de-DE" dirty="0"/>
          </a:p>
        </p:txBody>
      </p:sp>
    </p:spTree>
    <p:extLst>
      <p:ext uri="{BB962C8B-B14F-4D97-AF65-F5344CB8AC3E}">
        <p14:creationId xmlns:p14="http://schemas.microsoft.com/office/powerpoint/2010/main" val="837039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Gesamtqualifikation</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Allgemeine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Hochschulreife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452376"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Punktehürden</a:t>
            </a:r>
            <a:r>
              <a:rPr lang="en-GB" altLang="de-DE" sz="2000" b="1" dirty="0">
                <a:solidFill>
                  <a:srgbClr val="000000"/>
                </a:solidFill>
                <a:latin typeface="+mn-lt"/>
                <a:cs typeface="Arial" panose="020B0604020202020204" pitchFamily="34" charset="0"/>
              </a:rPr>
              <a:t> in Block II (</a:t>
            </a:r>
            <a:r>
              <a:rPr lang="en-GB" altLang="de-DE" sz="2000" b="1" dirty="0" err="1">
                <a:solidFill>
                  <a:srgbClr val="000000"/>
                </a:solidFill>
                <a:latin typeface="+mn-lt"/>
                <a:cs typeface="Arial" panose="020B0604020202020204" pitchFamily="34" charset="0"/>
              </a:rPr>
              <a:t>Abiturprüfung</a:t>
            </a:r>
            <a:r>
              <a:rPr lang="en-GB" altLang="de-DE" sz="2000" b="1" dirty="0">
                <a:solidFill>
                  <a:srgbClr val="000000"/>
                </a:solidFill>
                <a:latin typeface="Arial" panose="020B0604020202020204" pitchFamily="34" charset="0"/>
                <a:cs typeface="Arial" panose="020B0604020202020204" pitchFamily="34" charset="0"/>
              </a:rPr>
              <a:t>)</a:t>
            </a:r>
            <a:endParaRPr lang="en-GB" altLang="de-DE" sz="2000" dirty="0">
              <a:solidFill>
                <a:srgbClr val="000000"/>
              </a:solidFill>
              <a:latin typeface="Arial" panose="020B0604020202020204" pitchFamily="34" charset="0"/>
              <a:cs typeface="Arial" panose="020B0604020202020204" pitchFamily="34" charset="0"/>
            </a:endParaRPr>
          </a:p>
        </p:txBody>
      </p:sp>
      <p:graphicFrame>
        <p:nvGraphicFramePr>
          <p:cNvPr id="15" name="Tabelle 14">
            <a:extLst>
              <a:ext uri="{FF2B5EF4-FFF2-40B4-BE49-F238E27FC236}">
                <a16:creationId xmlns:a16="http://schemas.microsoft.com/office/drawing/2014/main" id="{21450683-3EAD-422A-8316-28999306DB99}"/>
              </a:ext>
            </a:extLst>
          </p:cNvPr>
          <p:cNvGraphicFramePr>
            <a:graphicFrameLocks noGrp="1"/>
          </p:cNvGraphicFramePr>
          <p:nvPr>
            <p:extLst>
              <p:ext uri="{D42A27DB-BD31-4B8C-83A1-F6EECF244321}">
                <p14:modId xmlns:p14="http://schemas.microsoft.com/office/powerpoint/2010/main" val="2493798654"/>
              </p:ext>
            </p:extLst>
          </p:nvPr>
        </p:nvGraphicFramePr>
        <p:xfrm>
          <a:off x="492034" y="1784850"/>
          <a:ext cx="8355876" cy="4348480"/>
        </p:xfrm>
        <a:graphic>
          <a:graphicData uri="http://schemas.openxmlformats.org/drawingml/2006/table">
            <a:tbl>
              <a:tblPr firstRow="1" bandRow="1">
                <a:tableStyleId>{3B4B98B0-60AC-42C2-AFA5-B58CD77FA1E5}</a:tableStyleId>
              </a:tblPr>
              <a:tblGrid>
                <a:gridCol w="450646">
                  <a:extLst>
                    <a:ext uri="{9D8B030D-6E8A-4147-A177-3AD203B41FA5}">
                      <a16:colId xmlns:a16="http://schemas.microsoft.com/office/drawing/2014/main" val="282824921"/>
                    </a:ext>
                  </a:extLst>
                </a:gridCol>
                <a:gridCol w="5580040">
                  <a:extLst>
                    <a:ext uri="{9D8B030D-6E8A-4147-A177-3AD203B41FA5}">
                      <a16:colId xmlns:a16="http://schemas.microsoft.com/office/drawing/2014/main" val="3657886012"/>
                    </a:ext>
                  </a:extLst>
                </a:gridCol>
                <a:gridCol w="2325190">
                  <a:extLst>
                    <a:ext uri="{9D8B030D-6E8A-4147-A177-3AD203B41FA5}">
                      <a16:colId xmlns:a16="http://schemas.microsoft.com/office/drawing/2014/main" val="2142795075"/>
                    </a:ext>
                  </a:extLst>
                </a:gridCol>
              </a:tblGrid>
              <a:tr h="370840">
                <a:tc>
                  <a:txBody>
                    <a:bodyPr/>
                    <a:lstStyle/>
                    <a:p>
                      <a:pPr algn="ctr"/>
                      <a:endParaRPr lang="de-DE" sz="1600" dirty="0">
                        <a:latin typeface="Arial" panose="020B0604020202020204" pitchFamily="34" charset="0"/>
                        <a:cs typeface="Arial" panose="020B0604020202020204" pitchFamily="34" charset="0"/>
                      </a:endParaRPr>
                    </a:p>
                  </a:txBody>
                  <a:tcPr anchor="ctr"/>
                </a:tc>
                <a:tc>
                  <a:txBody>
                    <a:bodyPr/>
                    <a:lstStyle/>
                    <a:p>
                      <a:r>
                        <a:rPr lang="de-DE" sz="1600" dirty="0"/>
                        <a:t>Ergebnis in vierfacher Wertung</a:t>
                      </a:r>
                      <a:endParaRPr lang="de-DE" sz="1600" dirty="0">
                        <a:latin typeface="Arial" panose="020B0604020202020204" pitchFamily="34" charset="0"/>
                        <a:cs typeface="Arial" panose="020B0604020202020204" pitchFamily="34" charset="0"/>
                      </a:endParaRPr>
                    </a:p>
                  </a:txBody>
                  <a:tcPr anchor="ctr"/>
                </a:tc>
                <a:tc>
                  <a:txBody>
                    <a:bodyPr/>
                    <a:lstStyle/>
                    <a:p>
                      <a:r>
                        <a:rPr lang="de-DE" sz="1600" dirty="0"/>
                        <a:t>Punkte</a:t>
                      </a:r>
                      <a:r>
                        <a:rPr lang="de-DE" sz="1600" baseline="0" dirty="0"/>
                        <a:t>/</a:t>
                      </a:r>
                      <a:r>
                        <a:rPr lang="de-DE" sz="1600" dirty="0"/>
                        <a:t>Punktesummen</a:t>
                      </a: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4072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t>1</a:t>
                      </a:r>
                      <a:endParaRPr lang="de-DE"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in allen 5 Prüfungsfächern zusammen</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a:t>mind. 100</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2597174"/>
                  </a:ext>
                </a:extLst>
              </a:tr>
              <a:tr h="370840">
                <a:tc>
                  <a:txBody>
                    <a:bodyPr/>
                    <a:lstStyle/>
                    <a:p>
                      <a:pPr algn="ctr"/>
                      <a:r>
                        <a:rPr lang="de-DE" sz="1600" dirty="0"/>
                        <a:t>2</a:t>
                      </a:r>
                      <a:endParaRPr lang="de-DE" sz="1600" dirty="0">
                        <a:solidFill>
                          <a:schemeClr val="tx1"/>
                        </a:solidFill>
                        <a:latin typeface="Arial" panose="020B0604020202020204" pitchFamily="34" charset="0"/>
                        <a:cs typeface="Arial" panose="020B0604020202020204" pitchFamily="34" charset="0"/>
                      </a:endParaRPr>
                    </a:p>
                  </a:txBody>
                  <a:tcPr anchor="ctr"/>
                </a:tc>
                <a:tc>
                  <a:txBody>
                    <a:bodyPr/>
                    <a:lstStyle/>
                    <a:p>
                      <a:r>
                        <a:rPr lang="de-DE" sz="1600" dirty="0"/>
                        <a:t>in mindestens 3 Prüfungsfächern,</a:t>
                      </a:r>
                    </a:p>
                    <a:p>
                      <a:r>
                        <a:rPr lang="de-DE" sz="1600" dirty="0"/>
                        <a:t>darunter in Deutsch oder Mathematik oder LF</a:t>
                      </a:r>
                      <a:endParaRPr lang="de-DE" sz="1600" dirty="0">
                        <a:solidFill>
                          <a:schemeClr val="tx1"/>
                        </a:solidFill>
                        <a:latin typeface="Arial" panose="020B0604020202020204" pitchFamily="34" charset="0"/>
                        <a:cs typeface="Arial" panose="020B0604020202020204" pitchFamily="34" charset="0"/>
                      </a:endParaRPr>
                    </a:p>
                  </a:txBody>
                  <a:tcPr/>
                </a:tc>
                <a:tc>
                  <a:txBody>
                    <a:bodyPr/>
                    <a:lstStyle/>
                    <a:p>
                      <a:r>
                        <a:rPr lang="de-DE" sz="1600" dirty="0"/>
                        <a:t>jeweils mind. 20</a:t>
                      </a:r>
                      <a:endParaRPr lang="de-DE"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7580195"/>
                  </a:ext>
                </a:extLst>
              </a:tr>
              <a:tr h="370840">
                <a:tc>
                  <a:txBody>
                    <a:bodyPr/>
                    <a:lstStyle/>
                    <a:p>
                      <a:pPr algn="ctr"/>
                      <a:r>
                        <a:rPr lang="de-DE" sz="1600" dirty="0"/>
                        <a:t>3</a:t>
                      </a:r>
                      <a:endParaRPr lang="de-DE" sz="1600" dirty="0">
                        <a:latin typeface="Arial" panose="020B0604020202020204" pitchFamily="34" charset="0"/>
                        <a:cs typeface="Arial" panose="020B0604020202020204" pitchFamily="34" charset="0"/>
                      </a:endParaRPr>
                    </a:p>
                  </a:txBody>
                  <a:tcPr anchor="ctr"/>
                </a:tc>
                <a:tc>
                  <a:txBody>
                    <a:bodyPr/>
                    <a:lstStyle/>
                    <a:p>
                      <a:r>
                        <a:rPr lang="de-DE" sz="1600" dirty="0"/>
                        <a:t>in Deutsch und Mathematik und einer Fremdsprache</a:t>
                      </a:r>
                    </a:p>
                    <a:p>
                      <a:r>
                        <a:rPr lang="de-DE" sz="1600" i="1" dirty="0"/>
                        <a:t>oder</a:t>
                      </a:r>
                    </a:p>
                    <a:p>
                      <a:r>
                        <a:rPr lang="de-DE" sz="1600" dirty="0"/>
                        <a:t>in Deutsch und Mathematik und einer Naturwissenschaft</a:t>
                      </a:r>
                    </a:p>
                    <a:p>
                      <a:endParaRPr lang="de-DE" sz="1600" dirty="0"/>
                    </a:p>
                    <a:p>
                      <a:r>
                        <a:rPr lang="de-DE" sz="1600" b="1" dirty="0"/>
                        <a:t>bei Substitution von Deutsch</a:t>
                      </a:r>
                    </a:p>
                    <a:p>
                      <a:r>
                        <a:rPr lang="de-DE" sz="1600" dirty="0"/>
                        <a:t>in Mathematik und LF und Naturwissenschaft/Fremdsprache</a:t>
                      </a:r>
                    </a:p>
                    <a:p>
                      <a:r>
                        <a:rPr lang="de-DE" sz="1600" dirty="0"/>
                        <a:t> </a:t>
                      </a:r>
                    </a:p>
                    <a:p>
                      <a:r>
                        <a:rPr lang="de-DE" sz="1600" b="1" dirty="0"/>
                        <a:t>bei Substitution von Mathematik</a:t>
                      </a:r>
                    </a:p>
                    <a:p>
                      <a:r>
                        <a:rPr lang="de-DE" sz="1600" dirty="0"/>
                        <a:t>in Deutsch und LF und Fremdsprache/Naturwissenschaft</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mind. 40,</a:t>
                      </a:r>
                    </a:p>
                    <a:p>
                      <a:r>
                        <a:rPr lang="de-DE" sz="1600" dirty="0"/>
                        <a:t>darunter nur einmal weniger als 16</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1114109"/>
                  </a:ext>
                </a:extLst>
              </a:tr>
              <a:tr h="370840">
                <a:tc>
                  <a:txBody>
                    <a:bodyPr/>
                    <a:lstStyle/>
                    <a:p>
                      <a:pPr algn="ctr"/>
                      <a:r>
                        <a:rPr lang="de-DE" sz="1600" dirty="0"/>
                        <a:t>4</a:t>
                      </a:r>
                      <a:endParaRPr lang="de-DE" sz="1600" dirty="0">
                        <a:latin typeface="Arial" panose="020B0604020202020204" pitchFamily="34" charset="0"/>
                        <a:cs typeface="Arial" panose="020B0604020202020204" pitchFamily="34" charset="0"/>
                      </a:endParaRPr>
                    </a:p>
                  </a:txBody>
                  <a:tcPr anchor="ctr"/>
                </a:tc>
                <a:tc>
                  <a:txBody>
                    <a:bodyPr/>
                    <a:lstStyle/>
                    <a:p>
                      <a:r>
                        <a:rPr lang="de-DE" sz="1600" dirty="0"/>
                        <a:t>pro Aufgabenfeld (SLK, GPR, MNT)</a:t>
                      </a:r>
                      <a:endParaRPr lang="de-DE" sz="1600" dirty="0">
                        <a:latin typeface="Arial" panose="020B0604020202020204" pitchFamily="34" charset="0"/>
                        <a:cs typeface="Arial" panose="020B0604020202020204" pitchFamily="34" charset="0"/>
                      </a:endParaRPr>
                    </a:p>
                  </a:txBody>
                  <a:tcPr/>
                </a:tc>
                <a:tc>
                  <a:txBody>
                    <a:bodyPr/>
                    <a:lstStyle/>
                    <a:p>
                      <a:r>
                        <a:rPr lang="de-DE" sz="1600" dirty="0"/>
                        <a:t>nur einmal weniger als 16</a:t>
                      </a:r>
                      <a:endParaRPr lang="de-DE"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51911367"/>
                  </a:ext>
                </a:extLst>
              </a:tr>
              <a:tr h="370840">
                <a:tc>
                  <a:txBody>
                    <a:bodyPr/>
                    <a:lstStyle/>
                    <a:p>
                      <a:pPr algn="ctr"/>
                      <a:r>
                        <a:rPr lang="de-DE" sz="1600" dirty="0"/>
                        <a:t>5</a:t>
                      </a:r>
                      <a:endParaRPr lang="de-DE" sz="1600" dirty="0">
                        <a:latin typeface="Arial" panose="020B0604020202020204" pitchFamily="34" charset="0"/>
                        <a:cs typeface="Arial" panose="020B0604020202020204" pitchFamily="34" charset="0"/>
                      </a:endParaRPr>
                    </a:p>
                  </a:txBody>
                  <a:tcPr anchor="ctr"/>
                </a:tc>
                <a:tc>
                  <a:txBody>
                    <a:bodyPr/>
                    <a:lstStyle/>
                    <a:p>
                      <a:r>
                        <a:rPr lang="de-DE" sz="1600" dirty="0"/>
                        <a:t>in jedem Prüfungsfach</a:t>
                      </a:r>
                      <a:endParaRPr lang="de-DE" sz="1600" dirty="0">
                        <a:latin typeface="Arial" panose="020B0604020202020204" pitchFamily="34" charset="0"/>
                        <a:cs typeface="Arial" panose="020B0604020202020204" pitchFamily="34" charset="0"/>
                      </a:endParaRPr>
                    </a:p>
                  </a:txBody>
                  <a:tcPr/>
                </a:tc>
                <a:tc>
                  <a:txBody>
                    <a:bodyPr/>
                    <a:lstStyle/>
                    <a:p>
                      <a:r>
                        <a:rPr lang="de-DE" sz="1600" dirty="0"/>
                        <a:t>mind. 4</a:t>
                      </a:r>
                      <a:endParaRPr lang="de-DE"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34548242"/>
                  </a:ext>
                </a:extLst>
              </a:tr>
            </a:tbl>
          </a:graphicData>
        </a:graphic>
      </p:graphicFrame>
    </p:spTree>
    <p:extLst>
      <p:ext uri="{BB962C8B-B14F-4D97-AF65-F5344CB8AC3E}">
        <p14:creationId xmlns:p14="http://schemas.microsoft.com/office/powerpoint/2010/main" val="2542374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Gesamtqualifikation</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Allgemeine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Hochschulreife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452376"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Mündliche</a:t>
            </a:r>
            <a:r>
              <a:rPr lang="en-GB" altLang="de-DE" sz="2000" b="1" dirty="0">
                <a:solidFill>
                  <a:srgbClr val="000000"/>
                </a:solidFill>
                <a:latin typeface="+mn-lt"/>
                <a:cs typeface="Arial" panose="020B0604020202020204" pitchFamily="34" charset="0"/>
              </a:rPr>
              <a:t> </a:t>
            </a:r>
            <a:r>
              <a:rPr lang="en-GB" altLang="de-DE" sz="2000" b="1" dirty="0" err="1">
                <a:solidFill>
                  <a:srgbClr val="000000"/>
                </a:solidFill>
                <a:latin typeface="+mn-lt"/>
                <a:cs typeface="Arial" panose="020B0604020202020204" pitchFamily="34" charset="0"/>
              </a:rPr>
              <a:t>Zusatzprüfungen</a:t>
            </a:r>
            <a:endParaRPr lang="en-GB" altLang="de-DE" sz="2000" dirty="0">
              <a:solidFill>
                <a:srgbClr val="000000"/>
              </a:solidFill>
              <a:latin typeface="+mn-lt"/>
              <a:cs typeface="Arial" panose="020B0604020202020204" pitchFamily="34" charset="0"/>
            </a:endParaRPr>
          </a:p>
        </p:txBody>
      </p:sp>
      <p:sp>
        <p:nvSpPr>
          <p:cNvPr id="6" name="Rechteck 5">
            <a:extLst>
              <a:ext uri="{FF2B5EF4-FFF2-40B4-BE49-F238E27FC236}">
                <a16:creationId xmlns:a16="http://schemas.microsoft.com/office/drawing/2014/main" id="{E58A3211-6DF4-494A-AF8C-994B164DF496}"/>
              </a:ext>
            </a:extLst>
          </p:cNvPr>
          <p:cNvSpPr/>
          <p:nvPr/>
        </p:nvSpPr>
        <p:spPr>
          <a:xfrm>
            <a:off x="395532" y="1672687"/>
            <a:ext cx="8095325" cy="646331"/>
          </a:xfrm>
          <a:prstGeom prst="rect">
            <a:avLst/>
          </a:prstGeom>
        </p:spPr>
        <p:txBody>
          <a:bodyPr wrap="square">
            <a:spAutoFit/>
          </a:bodyPr>
          <a:lstStyle/>
          <a:p>
            <a:pPr marL="285750" indent="-285750">
              <a:buFont typeface="Arial" panose="020B0604020202020204" pitchFamily="34" charset="0"/>
              <a:buChar char="•"/>
            </a:pPr>
            <a:r>
              <a:rPr lang="de-DE" dirty="0">
                <a:cs typeface="Arial" panose="020B0604020202020204" pitchFamily="34" charset="0"/>
              </a:rPr>
              <a:t>möglich nur in den drei </a:t>
            </a:r>
            <a:r>
              <a:rPr lang="de-DE" i="1" dirty="0">
                <a:cs typeface="Arial" panose="020B0604020202020204" pitchFamily="34" charset="0"/>
              </a:rPr>
              <a:t>schriftlichen </a:t>
            </a:r>
            <a:r>
              <a:rPr lang="de-DE" dirty="0">
                <a:cs typeface="Arial" panose="020B0604020202020204" pitchFamily="34" charset="0"/>
              </a:rPr>
              <a:t>Prüfungsfächern</a:t>
            </a:r>
          </a:p>
          <a:p>
            <a:pPr marL="285750" indent="-285750">
              <a:buFont typeface="Arial" panose="020B0604020202020204" pitchFamily="34" charset="0"/>
              <a:buChar char="•"/>
            </a:pPr>
            <a:r>
              <a:rPr lang="de-DE" dirty="0">
                <a:cs typeface="Arial" panose="020B0604020202020204" pitchFamily="34" charset="0"/>
              </a:rPr>
              <a:t>zum Bestehen der Abiturprüfung </a:t>
            </a:r>
            <a:r>
              <a:rPr lang="de-DE" i="1" dirty="0">
                <a:cs typeface="Arial" panose="020B0604020202020204" pitchFamily="34" charset="0"/>
              </a:rPr>
              <a:t>oder</a:t>
            </a:r>
            <a:r>
              <a:rPr lang="de-DE" dirty="0">
                <a:cs typeface="Arial" panose="020B0604020202020204" pitchFamily="34" charset="0"/>
              </a:rPr>
              <a:t> ggf. zur Notenverbesserung um 0,1</a:t>
            </a:r>
            <a:endParaRPr lang="de-DE" dirty="0"/>
          </a:p>
        </p:txBody>
      </p:sp>
      <p:sp>
        <p:nvSpPr>
          <p:cNvPr id="15" name="Rechteck 14"/>
          <p:cNvSpPr/>
          <p:nvPr/>
        </p:nvSpPr>
        <p:spPr>
          <a:xfrm>
            <a:off x="1322931" y="2596238"/>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Punktzahl in der </a:t>
            </a:r>
            <a:r>
              <a:rPr lang="de-DE" sz="1600" b="1" dirty="0">
                <a:solidFill>
                  <a:schemeClr val="tx1"/>
                </a:solidFill>
              </a:rPr>
              <a:t>schriftlichen </a:t>
            </a:r>
            <a:r>
              <a:rPr lang="de-DE" sz="1600" dirty="0">
                <a:solidFill>
                  <a:schemeClr val="tx1"/>
                </a:solidFill>
              </a:rPr>
              <a:t>Abiturprüfung</a:t>
            </a:r>
          </a:p>
        </p:txBody>
      </p:sp>
      <p:sp>
        <p:nvSpPr>
          <p:cNvPr id="16" name="Rechteck 15"/>
          <p:cNvSpPr/>
          <p:nvPr/>
        </p:nvSpPr>
        <p:spPr>
          <a:xfrm>
            <a:off x="4680196" y="2596238"/>
            <a:ext cx="2532435" cy="110315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Punktzahl in der </a:t>
            </a:r>
            <a:r>
              <a:rPr lang="de-DE" sz="1600" b="1" dirty="0">
                <a:solidFill>
                  <a:schemeClr val="tx1"/>
                </a:solidFill>
              </a:rPr>
              <a:t>mündlichen </a:t>
            </a:r>
            <a:r>
              <a:rPr lang="de-DE" sz="1600" dirty="0">
                <a:solidFill>
                  <a:schemeClr val="tx1"/>
                </a:solidFill>
              </a:rPr>
              <a:t>Zusatzprüfung</a:t>
            </a:r>
          </a:p>
        </p:txBody>
      </p:sp>
      <p:sp>
        <p:nvSpPr>
          <p:cNvPr id="17" name="Geschweifte Klammer rechts 16"/>
          <p:cNvSpPr/>
          <p:nvPr/>
        </p:nvSpPr>
        <p:spPr>
          <a:xfrm rot="5400000">
            <a:off x="4222230" y="2328297"/>
            <a:ext cx="242335" cy="335604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8" name="Rechteck 17"/>
          <p:cNvSpPr/>
          <p:nvPr/>
        </p:nvSpPr>
        <p:spPr>
          <a:xfrm>
            <a:off x="3077181" y="4373290"/>
            <a:ext cx="2532435" cy="1103149"/>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Gewichtung</a:t>
            </a:r>
          </a:p>
          <a:p>
            <a:pPr algn="ctr"/>
            <a:r>
              <a:rPr lang="de-DE" sz="3200" dirty="0">
                <a:solidFill>
                  <a:schemeClr val="tx1"/>
                </a:solidFill>
              </a:rPr>
              <a:t>2 : 1</a:t>
            </a:r>
          </a:p>
        </p:txBody>
      </p:sp>
    </p:spTree>
    <p:extLst>
      <p:ext uri="{BB962C8B-B14F-4D97-AF65-F5344CB8AC3E}">
        <p14:creationId xmlns:p14="http://schemas.microsoft.com/office/powerpoint/2010/main" val="3264251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Tagesordnung</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4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a:solidFill>
                  <a:schemeClr val="bg1">
                    <a:lumMod val="75000"/>
                  </a:schemeClr>
                </a:solidFill>
                <a:latin typeface="+mn-lt"/>
                <a:cs typeface="Arial" panose="020B0604020202020204" pitchFamily="34" charset="0"/>
              </a:rPr>
              <a:t>Die Profil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Leistungsstufe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PuLSt</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Belegung</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Belegungsbeispiele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Informations</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Wahlverfahren</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Abiturfächerwahl</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Abiturprüfung</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Studien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Berufsorientierung</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StuBo</a:t>
            </a:r>
            <a:r>
              <a:rPr lang="en-GB" altLang="de-DE" sz="2000" dirty="0">
                <a:solidFill>
                  <a:schemeClr val="bg1">
                    <a:lumMod val="75000"/>
                  </a:schemeClr>
                </a:solidFill>
                <a:latin typeface="+mn-lt"/>
                <a:cs typeface="Arial" panose="020B0604020202020204" pitchFamily="34" charset="0"/>
              </a:rPr>
              <a:t>)</a:t>
            </a:r>
          </a:p>
          <a:p>
            <a:pPr marL="457200" indent="-457200" eaLnBrk="1" hangingPunct="1">
              <a:lnSpc>
                <a:spcPct val="100000"/>
              </a:lnSpc>
              <a:spcAft>
                <a:spcPts val="600"/>
              </a:spcAft>
              <a:buFont typeface="+mj-lt"/>
              <a:buAutoNum type="arabicPeriod"/>
            </a:pPr>
            <a:r>
              <a:rPr lang="en-GB" altLang="de-DE" sz="2000" dirty="0" err="1">
                <a:solidFill>
                  <a:schemeClr val="bg1">
                    <a:lumMod val="65000"/>
                  </a:schemeClr>
                </a:solidFill>
                <a:latin typeface="+mn-lt"/>
                <a:cs typeface="Arial" panose="020B0604020202020204" pitchFamily="34" charset="0"/>
              </a:rPr>
              <a:t>Leistungsnachweise</a:t>
            </a:r>
            <a:r>
              <a:rPr lang="en-GB" altLang="de-DE" sz="2000" dirty="0">
                <a:solidFill>
                  <a:schemeClr val="bg1">
                    <a:lumMod val="65000"/>
                  </a:schemeClr>
                </a:solidFill>
                <a:latin typeface="+mn-lt"/>
                <a:cs typeface="Arial" panose="020B0604020202020204" pitchFamily="34" charset="0"/>
              </a:rPr>
              <a:t> und </a:t>
            </a:r>
            <a:r>
              <a:rPr lang="en-GB" altLang="de-DE" sz="2000" dirty="0" err="1">
                <a:solidFill>
                  <a:schemeClr val="bg1">
                    <a:lumMod val="65000"/>
                  </a:schemeClr>
                </a:solidFill>
                <a:latin typeface="+mn-lt"/>
                <a:cs typeface="Arial" panose="020B0604020202020204" pitchFamily="34" charset="0"/>
              </a:rPr>
              <a:t>Einbringungsregeln</a:t>
            </a:r>
            <a:endParaRPr lang="en-GB" altLang="de-DE" sz="2000" dirty="0">
              <a:solidFill>
                <a:schemeClr val="bg1">
                  <a:lumMod val="6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dirty="0" err="1">
                <a:solidFill>
                  <a:schemeClr val="bg1">
                    <a:lumMod val="75000"/>
                  </a:schemeClr>
                </a:solidFill>
                <a:latin typeface="+mn-lt"/>
                <a:cs typeface="Arial" panose="020B0604020202020204" pitchFamily="34" charset="0"/>
              </a:rPr>
              <a:t>Gesamtqualifikation</a:t>
            </a:r>
            <a:r>
              <a:rPr lang="en-GB" altLang="de-DE" sz="2000" dirty="0">
                <a:solidFill>
                  <a:schemeClr val="bg1">
                    <a:lumMod val="75000"/>
                  </a:schemeClr>
                </a:solidFill>
                <a:latin typeface="+mn-lt"/>
                <a:cs typeface="Arial" panose="020B0604020202020204" pitchFamily="34" charset="0"/>
              </a:rPr>
              <a:t> und </a:t>
            </a:r>
            <a:r>
              <a:rPr lang="en-GB" altLang="de-DE" sz="2000" dirty="0" err="1">
                <a:solidFill>
                  <a:schemeClr val="bg1">
                    <a:lumMod val="75000"/>
                  </a:schemeClr>
                </a:solidFill>
                <a:latin typeface="+mn-lt"/>
                <a:cs typeface="Arial" panose="020B0604020202020204" pitchFamily="34" charset="0"/>
              </a:rPr>
              <a:t>Allgemeine</a:t>
            </a:r>
            <a:r>
              <a:rPr lang="en-GB" altLang="de-DE" sz="2000" dirty="0">
                <a:solidFill>
                  <a:schemeClr val="bg1">
                    <a:lumMod val="75000"/>
                  </a:schemeClr>
                </a:solidFill>
                <a:latin typeface="+mn-lt"/>
                <a:cs typeface="Arial" panose="020B0604020202020204" pitchFamily="34" charset="0"/>
              </a:rPr>
              <a:t> </a:t>
            </a:r>
            <a:r>
              <a:rPr lang="en-GB" altLang="de-DE" sz="2000" dirty="0" err="1">
                <a:solidFill>
                  <a:schemeClr val="bg1">
                    <a:lumMod val="75000"/>
                  </a:schemeClr>
                </a:solidFill>
                <a:latin typeface="+mn-lt"/>
                <a:cs typeface="Arial" panose="020B0604020202020204" pitchFamily="34" charset="0"/>
              </a:rPr>
              <a:t>Hochschulreife</a:t>
            </a:r>
            <a:endParaRPr lang="en-GB" altLang="de-DE" sz="2000" dirty="0">
              <a:solidFill>
                <a:schemeClr val="bg1">
                  <a:lumMod val="75000"/>
                </a:schemeClr>
              </a:solidFill>
              <a:latin typeface="+mn-lt"/>
              <a:cs typeface="Arial" panose="020B0604020202020204" pitchFamily="34" charset="0"/>
            </a:endParaRPr>
          </a:p>
          <a:p>
            <a:pPr marL="457200" indent="-457200" eaLnBrk="1" hangingPunct="1">
              <a:lnSpc>
                <a:spcPct val="100000"/>
              </a:lnSpc>
              <a:spcAft>
                <a:spcPts val="600"/>
              </a:spcAft>
              <a:buFont typeface="+mj-lt"/>
              <a:buAutoNum type="arabicPeriod"/>
            </a:pPr>
            <a:r>
              <a:rPr lang="en-GB" altLang="de-DE" sz="2000" b="1" dirty="0" err="1">
                <a:solidFill>
                  <a:srgbClr val="0070C0"/>
                </a:solidFill>
                <a:latin typeface="+mn-lt"/>
                <a:cs typeface="Arial" panose="020B0604020202020204" pitchFamily="34" charset="0"/>
              </a:rPr>
              <a:t>Weiterführende</a:t>
            </a:r>
            <a:r>
              <a:rPr lang="en-GB" altLang="de-DE" sz="2000" b="1" dirty="0">
                <a:solidFill>
                  <a:srgbClr val="0070C0"/>
                </a:solidFill>
                <a:latin typeface="+mn-lt"/>
                <a:cs typeface="Arial" panose="020B0604020202020204" pitchFamily="34" charset="0"/>
              </a:rPr>
              <a:t> </a:t>
            </a:r>
            <a:r>
              <a:rPr lang="en-GB" altLang="de-DE" sz="2000" b="1" dirty="0" err="1">
                <a:solidFill>
                  <a:srgbClr val="0070C0"/>
                </a:solidFill>
                <a:latin typeface="+mn-lt"/>
                <a:cs typeface="Arial" panose="020B0604020202020204" pitchFamily="34" charset="0"/>
              </a:rPr>
              <a:t>Informationen</a:t>
            </a:r>
            <a:endParaRPr lang="en-GB" altLang="de-DE" sz="2000" b="1" dirty="0">
              <a:solidFill>
                <a:srgbClr val="0070C0"/>
              </a:solidFill>
              <a:latin typeface="+mn-lt"/>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410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Weiterführende</a:t>
            </a:r>
            <a:r>
              <a:rPr lang="en-GB" altLang="de-DE" b="1" dirty="0">
                <a:solidFill>
                  <a:srgbClr val="355D90"/>
                </a:solidFill>
                <a:latin typeface="+mn-lt"/>
                <a:cs typeface="Arial" panose="020B0604020202020204" pitchFamily="34" charset="0"/>
              </a:rPr>
              <a:t> </a:t>
            </a:r>
            <a:r>
              <a:rPr lang="en-GB" altLang="de-DE" b="1" dirty="0" err="1">
                <a:solidFill>
                  <a:srgbClr val="355D90"/>
                </a:solidFill>
                <a:latin typeface="+mn-lt"/>
                <a:cs typeface="Arial" panose="020B0604020202020204" pitchFamily="34" charset="0"/>
              </a:rPr>
              <a:t>Informationen</a:t>
            </a:r>
            <a:endParaRPr lang="en-GB" altLang="de-DE" b="1" dirty="0">
              <a:solidFill>
                <a:srgbClr val="355D90"/>
              </a:solidFill>
              <a:latin typeface="+mn-lt"/>
              <a:cs typeface="Arial" panose="020B0604020202020204" pitchFamily="34" charset="0"/>
            </a:endParaRPr>
          </a:p>
        </p:txBody>
      </p:sp>
      <p:pic>
        <p:nvPicPr>
          <p:cNvPr id="3" name="Grafik 2">
            <a:extLst>
              <a:ext uri="{FF2B5EF4-FFF2-40B4-BE49-F238E27FC236}">
                <a16:creationId xmlns:a16="http://schemas.microsoft.com/office/drawing/2014/main" id="{1C940D1B-0D8B-471E-AB9A-A42699B63EBA}"/>
              </a:ext>
            </a:extLst>
          </p:cNvPr>
          <p:cNvPicPr>
            <a:picLocks noChangeAspect="1"/>
          </p:cNvPicPr>
          <p:nvPr/>
        </p:nvPicPr>
        <p:blipFill>
          <a:blip r:embed="rId2"/>
          <a:stretch>
            <a:fillRect/>
          </a:stretch>
        </p:blipFill>
        <p:spPr>
          <a:xfrm>
            <a:off x="4831249" y="1228931"/>
            <a:ext cx="3280089" cy="4615278"/>
          </a:xfrm>
          <a:prstGeom prst="rect">
            <a:avLst/>
          </a:prstGeom>
        </p:spPr>
      </p:pic>
      <p:pic>
        <p:nvPicPr>
          <p:cNvPr id="5" name="Grafik 4">
            <a:extLst>
              <a:ext uri="{FF2B5EF4-FFF2-40B4-BE49-F238E27FC236}">
                <a16:creationId xmlns:a16="http://schemas.microsoft.com/office/drawing/2014/main" id="{8CA72358-D723-40E9-8F95-21257BC2C711}"/>
              </a:ext>
            </a:extLst>
          </p:cNvPr>
          <p:cNvPicPr>
            <a:picLocks noChangeAspect="1"/>
          </p:cNvPicPr>
          <p:nvPr/>
        </p:nvPicPr>
        <p:blipFill>
          <a:blip r:embed="rId3"/>
          <a:stretch>
            <a:fillRect/>
          </a:stretch>
        </p:blipFill>
        <p:spPr>
          <a:xfrm>
            <a:off x="832856" y="1202331"/>
            <a:ext cx="3195369" cy="4734422"/>
          </a:xfrm>
          <a:prstGeom prst="rect">
            <a:avLst/>
          </a:prstGeom>
        </p:spPr>
      </p:pic>
      <p:sp>
        <p:nvSpPr>
          <p:cNvPr id="6" name="Textfeld 5">
            <a:extLst>
              <a:ext uri="{FF2B5EF4-FFF2-40B4-BE49-F238E27FC236}">
                <a16:creationId xmlns:a16="http://schemas.microsoft.com/office/drawing/2014/main" id="{2EC3385D-F21E-4B0A-A345-E4D067EE38EB}"/>
              </a:ext>
            </a:extLst>
          </p:cNvPr>
          <p:cNvSpPr txBox="1"/>
          <p:nvPr/>
        </p:nvSpPr>
        <p:spPr>
          <a:xfrm>
            <a:off x="895376" y="5936753"/>
            <a:ext cx="3056422" cy="369332"/>
          </a:xfrm>
          <a:prstGeom prst="rect">
            <a:avLst/>
          </a:prstGeom>
          <a:solidFill>
            <a:schemeClr val="accent1">
              <a:lumMod val="40000"/>
              <a:lumOff val="60000"/>
            </a:schemeClr>
          </a:solidFill>
          <a:ln w="19050">
            <a:solidFill>
              <a:schemeClr val="accent1">
                <a:lumMod val="75000"/>
              </a:schemeClr>
            </a:solidFill>
          </a:ln>
        </p:spPr>
        <p:txBody>
          <a:bodyPr wrap="square" rtlCol="0">
            <a:spAutoFit/>
          </a:bodyPr>
          <a:lstStyle/>
          <a:p>
            <a:pPr algn="ctr"/>
            <a:r>
              <a:rPr lang="de-DE" dirty="0" err="1">
                <a:solidFill>
                  <a:schemeClr val="accent1">
                    <a:lumMod val="75000"/>
                  </a:schemeClr>
                </a:solidFill>
              </a:rPr>
              <a:t>www</a:t>
            </a:r>
            <a:r>
              <a:rPr lang="de-DE" err="1">
                <a:solidFill>
                  <a:schemeClr val="accent1">
                    <a:lumMod val="75000"/>
                  </a:schemeClr>
                </a:solidFill>
              </a:rPr>
              <a:t>.</a:t>
            </a:r>
            <a:r>
              <a:rPr lang="de-DE">
                <a:solidFill>
                  <a:schemeClr val="accent1">
                    <a:lumMod val="75000"/>
                  </a:schemeClr>
                </a:solidFill>
              </a:rPr>
              <a:t>pulst.bayern</a:t>
            </a:r>
            <a:r>
              <a:rPr lang="de-DE" dirty="0" err="1">
                <a:solidFill>
                  <a:schemeClr val="accent1">
                    <a:lumMod val="75000"/>
                  </a:schemeClr>
                </a:solidFill>
              </a:rPr>
              <a:t>.de</a:t>
            </a:r>
            <a:endParaRPr lang="de-DE" dirty="0">
              <a:solidFill>
                <a:schemeClr val="accent1">
                  <a:lumMod val="75000"/>
                </a:schemeClr>
              </a:solidFill>
            </a:endParaRPr>
          </a:p>
        </p:txBody>
      </p:sp>
      <p:sp>
        <p:nvSpPr>
          <p:cNvPr id="7" name="Textfeld 6">
            <a:extLst>
              <a:ext uri="{FF2B5EF4-FFF2-40B4-BE49-F238E27FC236}">
                <a16:creationId xmlns:a16="http://schemas.microsoft.com/office/drawing/2014/main" id="{801E8EF0-FBE7-49A4-926A-7416C7C6DA29}"/>
              </a:ext>
            </a:extLst>
          </p:cNvPr>
          <p:cNvSpPr txBox="1"/>
          <p:nvPr/>
        </p:nvSpPr>
        <p:spPr>
          <a:xfrm>
            <a:off x="4831248" y="5936753"/>
            <a:ext cx="3280089" cy="369332"/>
          </a:xfrm>
          <a:prstGeom prst="rect">
            <a:avLst/>
          </a:prstGeom>
          <a:solidFill>
            <a:schemeClr val="accent1">
              <a:lumMod val="40000"/>
              <a:lumOff val="60000"/>
            </a:schemeClr>
          </a:solidFill>
          <a:ln w="19050">
            <a:solidFill>
              <a:schemeClr val="accent1">
                <a:lumMod val="75000"/>
              </a:schemeClr>
            </a:solidFill>
          </a:ln>
        </p:spPr>
        <p:txBody>
          <a:bodyPr wrap="square" rtlCol="0">
            <a:spAutoFit/>
          </a:bodyPr>
          <a:lstStyle/>
          <a:p>
            <a:pPr algn="ctr"/>
            <a:r>
              <a:rPr lang="de-DE" dirty="0">
                <a:solidFill>
                  <a:schemeClr val="accent1">
                    <a:lumMod val="75000"/>
                  </a:schemeClr>
                </a:solidFill>
              </a:rPr>
              <a:t>www.faecherplaner.bayern.de</a:t>
            </a:r>
          </a:p>
        </p:txBody>
      </p:sp>
    </p:spTree>
    <p:extLst>
      <p:ext uri="{BB962C8B-B14F-4D97-AF65-F5344CB8AC3E}">
        <p14:creationId xmlns:p14="http://schemas.microsoft.com/office/powerpoint/2010/main" val="187495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2E598A-D3CC-2950-2396-C81ABDEED1EE}"/>
              </a:ext>
            </a:extLst>
          </p:cNvPr>
          <p:cNvPicPr>
            <a:picLocks noChangeAspect="1"/>
          </p:cNvPicPr>
          <p:nvPr/>
        </p:nvPicPr>
        <p:blipFill>
          <a:blip r:embed="rId2"/>
          <a:stretch>
            <a:fillRect/>
          </a:stretch>
        </p:blipFill>
        <p:spPr>
          <a:xfrm>
            <a:off x="434128" y="320002"/>
            <a:ext cx="5022691" cy="3108998"/>
          </a:xfrm>
          <a:prstGeom prst="rect">
            <a:avLst/>
          </a:prstGeom>
        </p:spPr>
      </p:pic>
      <p:pic>
        <p:nvPicPr>
          <p:cNvPr id="5" name="Grafik 4">
            <a:extLst>
              <a:ext uri="{FF2B5EF4-FFF2-40B4-BE49-F238E27FC236}">
                <a16:creationId xmlns:a16="http://schemas.microsoft.com/office/drawing/2014/main" id="{1151BFF3-0E5C-A725-C0F0-91EC8DD4CAD4}"/>
              </a:ext>
            </a:extLst>
          </p:cNvPr>
          <p:cNvPicPr>
            <a:picLocks noChangeAspect="1"/>
          </p:cNvPicPr>
          <p:nvPr/>
        </p:nvPicPr>
        <p:blipFill>
          <a:blip r:embed="rId3"/>
          <a:stretch>
            <a:fillRect/>
          </a:stretch>
        </p:blipFill>
        <p:spPr>
          <a:xfrm>
            <a:off x="3946226" y="3429000"/>
            <a:ext cx="5197774" cy="3428999"/>
          </a:xfrm>
          <a:prstGeom prst="rect">
            <a:avLst/>
          </a:prstGeom>
        </p:spPr>
      </p:pic>
    </p:spTree>
    <p:extLst>
      <p:ext uri="{BB962C8B-B14F-4D97-AF65-F5344CB8AC3E}">
        <p14:creationId xmlns:p14="http://schemas.microsoft.com/office/powerpoint/2010/main" val="4156778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404959" y="2481425"/>
            <a:ext cx="8278683"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algn="ctr" eaLnBrk="1" hangingPunct="1">
              <a:lnSpc>
                <a:spcPct val="100000"/>
              </a:lnSpc>
            </a:pPr>
            <a:r>
              <a:rPr lang="en-GB" altLang="de-DE" sz="8000" b="1" dirty="0" err="1">
                <a:solidFill>
                  <a:srgbClr val="000000"/>
                </a:solidFill>
                <a:latin typeface="+mn-lt"/>
                <a:cs typeface="Arial" panose="020B0604020202020204" pitchFamily="34" charset="0"/>
              </a:rPr>
              <a:t>Ihre</a:t>
            </a:r>
            <a:r>
              <a:rPr lang="en-GB" altLang="de-DE" sz="8000" b="1" dirty="0">
                <a:solidFill>
                  <a:srgbClr val="000000"/>
                </a:solidFill>
                <a:latin typeface="+mn-lt"/>
                <a:cs typeface="Arial" panose="020B0604020202020204" pitchFamily="34" charset="0"/>
              </a:rPr>
              <a:t> </a:t>
            </a:r>
            <a:r>
              <a:rPr lang="en-GB" altLang="de-DE" sz="8000" b="1" dirty="0" err="1">
                <a:solidFill>
                  <a:srgbClr val="000000"/>
                </a:solidFill>
                <a:latin typeface="+mn-lt"/>
                <a:cs typeface="Arial" panose="020B0604020202020204" pitchFamily="34" charset="0"/>
              </a:rPr>
              <a:t>Fragen</a:t>
            </a:r>
            <a:r>
              <a:rPr lang="en-GB" altLang="de-DE" sz="8000" b="1" dirty="0">
                <a:solidFill>
                  <a:srgbClr val="000000"/>
                </a:solidFill>
                <a:latin typeface="+mn-lt"/>
                <a:cs typeface="Arial" panose="020B0604020202020204" pitchFamily="34" charset="0"/>
              </a:rPr>
              <a:t>…</a:t>
            </a:r>
          </a:p>
          <a:p>
            <a:pPr marL="457200" indent="-457200" eaLnBrk="1" hangingPunct="1">
              <a:lnSpc>
                <a:spcPct val="100000"/>
              </a:lnSpc>
              <a:buFont typeface="+mj-lt"/>
              <a:buAutoNum type="arabicPeriod"/>
            </a:pPr>
            <a:endParaRPr lang="en-GB" altLang="de-DE" sz="2000" dirty="0">
              <a:solidFill>
                <a:srgbClr val="000000"/>
              </a:solidFill>
              <a:latin typeface="Arial" panose="020B0604020202020204" pitchFamily="34" charset="0"/>
              <a:cs typeface="Arial" panose="020B0604020202020204" pitchFamily="34" charset="0"/>
            </a:endParaRPr>
          </a:p>
          <a:p>
            <a:pPr eaLnBrk="1" hangingPunct="1">
              <a:lnSpc>
                <a:spcPct val="100000"/>
              </a:lnSpc>
              <a:buFont typeface="Verdana" pitchFamily="34" charset="0"/>
              <a:buNone/>
            </a:pPr>
            <a:endParaRPr lang="en-GB" altLang="de-D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822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6F284-951D-FEDA-206D-67372FF5CCF8}"/>
              </a:ext>
            </a:extLst>
          </p:cNvPr>
          <p:cNvSpPr>
            <a:spLocks noGrp="1"/>
          </p:cNvSpPr>
          <p:nvPr>
            <p:ph type="ctrTitle"/>
          </p:nvPr>
        </p:nvSpPr>
        <p:spPr>
          <a:xfrm>
            <a:off x="831715" y="2042319"/>
            <a:ext cx="7772400" cy="2387600"/>
          </a:xfrm>
        </p:spPr>
        <p:txBody>
          <a:bodyPr>
            <a:normAutofit fontScale="90000"/>
          </a:bodyPr>
          <a:lstStyle/>
          <a:p>
            <a:r>
              <a:rPr lang="de-DE" sz="6000" dirty="0"/>
              <a:t>Wir wünschen Ihnen einen guten Heimweg!</a:t>
            </a:r>
            <a:br>
              <a:rPr lang="de-DE" sz="6000" dirty="0"/>
            </a:br>
            <a:endParaRPr lang="de-DE" dirty="0"/>
          </a:p>
        </p:txBody>
      </p:sp>
    </p:spTree>
    <p:extLst>
      <p:ext uri="{BB962C8B-B14F-4D97-AF65-F5344CB8AC3E}">
        <p14:creationId xmlns:p14="http://schemas.microsoft.com/office/powerpoint/2010/main" val="412303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Pflichtbelegung</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1760284906"/>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b="0" kern="1200" dirty="0">
                          <a:solidFill>
                            <a:srgbClr val="355D90"/>
                          </a:solidFill>
                          <a:latin typeface="+mn-lt"/>
                          <a:cs typeface="Arial" panose="020B0604020202020204" pitchFamily="34" charset="0"/>
                        </a:rPr>
                        <a:t>eine fortgeführte Fremdsprache</a:t>
                      </a:r>
                    </a:p>
                    <a:p>
                      <a:pPr marL="285750" indent="-285750">
                        <a:buFont typeface="Arial" panose="020B0604020202020204" pitchFamily="34" charset="0"/>
                        <a:buChar char="•"/>
                      </a:pPr>
                      <a:r>
                        <a:rPr lang="de-DE" sz="1600" kern="1200" dirty="0">
                          <a:solidFill>
                            <a:srgbClr val="DAE3F3"/>
                          </a:solidFill>
                          <a:latin typeface="+mn-lt"/>
                          <a:ea typeface="+mn-ea"/>
                          <a:cs typeface="+mn-cs"/>
                        </a:rPr>
                        <a:t>eine Naturwissenschaft (Biologie, Chemie, Physik)</a:t>
                      </a:r>
                    </a:p>
                    <a:p>
                      <a:pPr marL="285750" indent="-285750">
                        <a:buFont typeface="Arial" panose="020B0604020202020204" pitchFamily="34" charset="0"/>
                        <a:buChar char="•"/>
                      </a:pPr>
                      <a:r>
                        <a:rPr lang="de-DE" sz="1600" kern="1200" dirty="0">
                          <a:solidFill>
                            <a:srgbClr val="DAE3F3"/>
                          </a:solidFill>
                          <a:latin typeface="+mn-lt"/>
                          <a:ea typeface="+mn-ea"/>
                          <a:cs typeface="+mn-cs"/>
                        </a:rPr>
                        <a:t>eine weitere fortgeführte Fremdsprache </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spät beginnende Fremdsprache</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weitere Naturwissenschaft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Informatik (nur </a:t>
                      </a:r>
                      <a:r>
                        <a:rPr lang="de-DE" sz="1600" kern="1200" dirty="0" err="1">
                          <a:solidFill>
                            <a:srgbClr val="DAE3F3"/>
                          </a:solidFill>
                          <a:latin typeface="+mn-lt"/>
                          <a:ea typeface="+mn-ea"/>
                          <a:cs typeface="+mn-cs"/>
                        </a:rPr>
                        <a:t>NTG</a:t>
                      </a:r>
                      <a:r>
                        <a:rPr lang="de-DE" sz="1600" kern="1200" dirty="0">
                          <a:solidFill>
                            <a:srgbClr val="DAE3F3"/>
                          </a:solidFill>
                          <a:latin typeface="+mn-lt"/>
                          <a:ea typeface="+mn-ea"/>
                          <a:cs typeface="+mn-cs"/>
                        </a:rPr>
                        <a: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spät beginnende Informatik (HG, SG, </a:t>
                      </a:r>
                      <a:r>
                        <a:rPr lang="de-DE" sz="1600" kern="1200" dirty="0" err="1">
                          <a:solidFill>
                            <a:srgbClr val="DAE3F3"/>
                          </a:solidFill>
                          <a:latin typeface="+mn-lt"/>
                          <a:ea typeface="+mn-ea"/>
                          <a:cs typeface="+mn-cs"/>
                        </a:rPr>
                        <a:t>MuG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WWG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SWG</a:t>
                      </a:r>
                      <a:r>
                        <a:rPr lang="de-DE" sz="1600" kern="1200" dirty="0">
                          <a:solidFill>
                            <a:srgbClr val="DAE3F3"/>
                          </a:solidFill>
                          <a:latin typeface="+mn-lt"/>
                          <a:ea typeface="+mn-ea"/>
                          <a:cs typeface="+mn-cs"/>
                        </a:rPr>
                        <a:t>)</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Kunst oder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3</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3</a:t>
                      </a: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bg1"/>
                          </a:solidFill>
                          <a:latin typeface="+mn-lt"/>
                          <a:ea typeface="+mn-ea"/>
                          <a:cs typeface="+mn-cs"/>
                        </a:rPr>
                        <a:t>Geographie oder Wirtschaft und Recht (WR)</a:t>
                      </a: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bg1"/>
                          </a:solidFill>
                          <a:latin typeface="+mn-lt"/>
                          <a:ea typeface="+mn-ea"/>
                          <a:cs typeface="+mn-cs"/>
                        </a:rPr>
                        <a:t>2</a:t>
                      </a: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a:t>
                      </a:r>
                    </a:p>
                  </a:txBody>
                  <a:tcPr anchor="ctr"/>
                </a:tc>
                <a:tc>
                  <a:txBody>
                    <a:bodyPr/>
                    <a:lstStyle/>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03721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A91CEED-D14E-4950-8A8C-98E560735B33}"/>
              </a:ext>
            </a:extLst>
          </p:cNvPr>
          <p:cNvSpPr>
            <a:spLocks noChangeArrowheads="1"/>
          </p:cNvSpPr>
          <p:nvPr/>
        </p:nvSpPr>
        <p:spPr bwMode="auto">
          <a:xfrm>
            <a:off x="395534" y="426368"/>
            <a:ext cx="8569325" cy="7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buClr>
                <a:srgbClr val="355D90"/>
              </a:buClr>
              <a:buFont typeface="Verdana" pitchFamily="34" charset="0"/>
              <a:buNone/>
            </a:pPr>
            <a:r>
              <a:rPr lang="en-GB" altLang="de-DE" b="1" dirty="0" err="1">
                <a:solidFill>
                  <a:srgbClr val="355D90"/>
                </a:solidFill>
                <a:latin typeface="+mn-lt"/>
                <a:cs typeface="Arial" panose="020B0604020202020204" pitchFamily="34" charset="0"/>
              </a:rPr>
              <a:t>Belegung</a:t>
            </a:r>
            <a:r>
              <a:rPr lang="en-GB" altLang="de-DE" b="1" dirty="0">
                <a:solidFill>
                  <a:srgbClr val="355D90"/>
                </a:solidFill>
                <a:latin typeface="+mn-lt"/>
                <a:cs typeface="Arial" panose="020B0604020202020204" pitchFamily="34" charset="0"/>
              </a:rPr>
              <a:t> und </a:t>
            </a:r>
            <a:r>
              <a:rPr lang="en-GB" altLang="de-DE" b="1" dirty="0" err="1">
                <a:solidFill>
                  <a:srgbClr val="355D90"/>
                </a:solidFill>
                <a:latin typeface="+mn-lt"/>
                <a:cs typeface="Arial" panose="020B0604020202020204" pitchFamily="34" charset="0"/>
              </a:rPr>
              <a:t>Belegungsbeispiele</a:t>
            </a:r>
            <a:endParaRPr lang="en-GB" altLang="de-DE" b="1" dirty="0">
              <a:solidFill>
                <a:srgbClr val="355D90"/>
              </a:solidFill>
              <a:latin typeface="+mn-lt"/>
              <a:cs typeface="Arial" panose="020B0604020202020204" pitchFamily="34" charset="0"/>
            </a:endParaRPr>
          </a:p>
        </p:txBody>
      </p:sp>
      <p:sp>
        <p:nvSpPr>
          <p:cNvPr id="5" name="Text Box 2">
            <a:extLst>
              <a:ext uri="{FF2B5EF4-FFF2-40B4-BE49-F238E27FC236}">
                <a16:creationId xmlns:a16="http://schemas.microsoft.com/office/drawing/2014/main" id="{EF7A8CD2-DC46-400A-B4BC-FA23D9F1A53E}"/>
              </a:ext>
            </a:extLst>
          </p:cNvPr>
          <p:cNvSpPr txBox="1">
            <a:spLocks noChangeArrowheads="1"/>
          </p:cNvSpPr>
          <p:nvPr/>
        </p:nvSpPr>
        <p:spPr bwMode="auto">
          <a:xfrm>
            <a:off x="395533" y="1218233"/>
            <a:ext cx="827868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Lucida Sans Unicode" pitchFamily="34" charset="0"/>
                <a:cs typeface="Lucida Sans Unicode" pitchFamily="34" charset="0"/>
              </a:defRPr>
            </a:lvl9pPr>
          </a:lstStyle>
          <a:p>
            <a:pPr eaLnBrk="1" hangingPunct="1">
              <a:lnSpc>
                <a:spcPct val="100000"/>
              </a:lnSpc>
            </a:pPr>
            <a:r>
              <a:rPr lang="en-GB" altLang="de-DE" sz="2000" b="1" dirty="0" err="1">
                <a:solidFill>
                  <a:srgbClr val="000000"/>
                </a:solidFill>
                <a:latin typeface="+mn-lt"/>
                <a:cs typeface="Arial" panose="020B0604020202020204" pitchFamily="34" charset="0"/>
              </a:rPr>
              <a:t>Pflichtbelegung</a:t>
            </a:r>
            <a:endParaRPr lang="en-GB" altLang="de-DE" sz="2000" dirty="0">
              <a:solidFill>
                <a:srgbClr val="000000"/>
              </a:solidFill>
              <a:latin typeface="+mn-lt"/>
              <a:cs typeface="Arial" panose="020B0604020202020204" pitchFamily="34" charset="0"/>
            </a:endParaRPr>
          </a:p>
        </p:txBody>
      </p:sp>
      <p:graphicFrame>
        <p:nvGraphicFramePr>
          <p:cNvPr id="7" name="Tabelle 7">
            <a:extLst>
              <a:ext uri="{FF2B5EF4-FFF2-40B4-BE49-F238E27FC236}">
                <a16:creationId xmlns:a16="http://schemas.microsoft.com/office/drawing/2014/main" id="{A87195EA-982C-42DB-B654-04BBDFBF9496}"/>
              </a:ext>
            </a:extLst>
          </p:cNvPr>
          <p:cNvGraphicFramePr>
            <a:graphicFrameLocks noGrp="1"/>
          </p:cNvGraphicFramePr>
          <p:nvPr>
            <p:extLst>
              <p:ext uri="{D42A27DB-BD31-4B8C-83A1-F6EECF244321}">
                <p14:modId xmlns:p14="http://schemas.microsoft.com/office/powerpoint/2010/main" val="4114418155"/>
              </p:ext>
            </p:extLst>
          </p:nvPr>
        </p:nvGraphicFramePr>
        <p:xfrm>
          <a:off x="492153" y="1639258"/>
          <a:ext cx="8182061" cy="4937760"/>
        </p:xfrm>
        <a:graphic>
          <a:graphicData uri="http://schemas.openxmlformats.org/drawingml/2006/table">
            <a:tbl>
              <a:tblPr firstRow="1" firstCol="1" bandRow="1">
                <a:tableStyleId>{3B4B98B0-60AC-42C2-AFA5-B58CD77FA1E5}</a:tableStyleId>
              </a:tblPr>
              <a:tblGrid>
                <a:gridCol w="791716">
                  <a:extLst>
                    <a:ext uri="{9D8B030D-6E8A-4147-A177-3AD203B41FA5}">
                      <a16:colId xmlns:a16="http://schemas.microsoft.com/office/drawing/2014/main" val="1347001405"/>
                    </a:ext>
                  </a:extLst>
                </a:gridCol>
                <a:gridCol w="423238">
                  <a:extLst>
                    <a:ext uri="{9D8B030D-6E8A-4147-A177-3AD203B41FA5}">
                      <a16:colId xmlns:a16="http://schemas.microsoft.com/office/drawing/2014/main" val="2753184644"/>
                    </a:ext>
                  </a:extLst>
                </a:gridCol>
                <a:gridCol w="423238">
                  <a:extLst>
                    <a:ext uri="{9D8B030D-6E8A-4147-A177-3AD203B41FA5}">
                      <a16:colId xmlns:a16="http://schemas.microsoft.com/office/drawing/2014/main" val="2323025800"/>
                    </a:ext>
                  </a:extLst>
                </a:gridCol>
                <a:gridCol w="5692855">
                  <a:extLst>
                    <a:ext uri="{9D8B030D-6E8A-4147-A177-3AD203B41FA5}">
                      <a16:colId xmlns:a16="http://schemas.microsoft.com/office/drawing/2014/main" val="1172481008"/>
                    </a:ext>
                  </a:extLst>
                </a:gridCol>
                <a:gridCol w="851014">
                  <a:extLst>
                    <a:ext uri="{9D8B030D-6E8A-4147-A177-3AD203B41FA5}">
                      <a16:colId xmlns:a16="http://schemas.microsoft.com/office/drawing/2014/main" val="1782613479"/>
                    </a:ext>
                  </a:extLst>
                </a:gridCol>
              </a:tblGrid>
              <a:tr h="370840">
                <a:tc>
                  <a:txBody>
                    <a:bodyPr/>
                    <a:lstStyle/>
                    <a:p>
                      <a:r>
                        <a:rPr lang="de-DE" sz="1600" dirty="0" err="1"/>
                        <a:t>Jgst</a:t>
                      </a:r>
                      <a:r>
                        <a:rPr lang="de-DE" sz="1600" dirty="0"/>
                        <a:t>.</a:t>
                      </a:r>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endParaRPr lang="de-DE" sz="1600" b="1" dirty="0">
                        <a:latin typeface="+mn-lt"/>
                        <a:cs typeface="Arial" panose="020B0604020202020204" pitchFamily="34" charset="0"/>
                      </a:endParaRPr>
                    </a:p>
                  </a:txBody>
                  <a:tcPr anchor="ctr"/>
                </a:tc>
                <a:tc>
                  <a:txBody>
                    <a:bodyPr/>
                    <a:lstStyle/>
                    <a:p>
                      <a:pPr marL="0" indent="0">
                        <a:buFont typeface="Arial" panose="020B0604020202020204" pitchFamily="34" charset="0"/>
                        <a:buNone/>
                      </a:pPr>
                      <a:r>
                        <a:rPr lang="de-DE" sz="1600" dirty="0"/>
                        <a:t>Pflichtfächer </a:t>
                      </a:r>
                      <a:r>
                        <a:rPr lang="de-DE" sz="1600" b="1" kern="1200" dirty="0">
                          <a:solidFill>
                            <a:srgbClr val="355D90"/>
                          </a:solidFill>
                          <a:latin typeface="+mn-lt"/>
                          <a:ea typeface="+mn-ea"/>
                          <a:cs typeface="Arial" panose="020B0604020202020204" pitchFamily="34" charset="0"/>
                        </a:rPr>
                        <a:t>und Wahlpflichtfächer</a:t>
                      </a:r>
                    </a:p>
                  </a:txBody>
                  <a:tcPr anchor="ctr"/>
                </a:tc>
                <a:tc>
                  <a:txBody>
                    <a:bodyPr/>
                    <a:lstStyle/>
                    <a:p>
                      <a:pPr marL="0" indent="0">
                        <a:buFontTx/>
                        <a:buNone/>
                      </a:pPr>
                      <a:r>
                        <a:rPr lang="de-DE" sz="1400" dirty="0"/>
                        <a:t>Wochen-stunden</a:t>
                      </a:r>
                      <a:endParaRPr lang="de-DE" sz="1400" b="1" dirty="0">
                        <a:latin typeface="+mn-lt"/>
                        <a:cs typeface="Arial" panose="020B0604020202020204" pitchFamily="34" charset="0"/>
                      </a:endParaRPr>
                    </a:p>
                  </a:txBody>
                  <a:tcPr/>
                </a:tc>
                <a:extLst>
                  <a:ext uri="{0D108BD9-81ED-4DB2-BD59-A6C34878D82A}">
                    <a16:rowId xmlns:a16="http://schemas.microsoft.com/office/drawing/2014/main" val="2952325914"/>
                  </a:ext>
                </a:extLst>
              </a:tr>
              <a:tr h="3261360">
                <a:tc>
                  <a:txBody>
                    <a:bodyPr/>
                    <a:lstStyle/>
                    <a:p>
                      <a:r>
                        <a:rPr lang="de-DE" sz="1600" dirty="0" err="1"/>
                        <a:t>Q12</a:t>
                      </a:r>
                      <a:r>
                        <a:rPr lang="de-DE" sz="1600" dirty="0"/>
                        <a:t> </a:t>
                      </a:r>
                    </a:p>
                    <a:p>
                      <a:r>
                        <a:rPr lang="de-DE" sz="1600" dirty="0"/>
                        <a:t>und </a:t>
                      </a:r>
                    </a:p>
                    <a:p>
                      <a:r>
                        <a:rPr lang="de-DE" sz="1600" dirty="0" err="1"/>
                        <a:t>Q13</a:t>
                      </a:r>
                      <a:endParaRPr lang="de-DE" sz="1600" b="1" dirty="0">
                        <a:latin typeface="+mn-lt"/>
                        <a:cs typeface="Arial" panose="020B0604020202020204" pitchFamily="34" charset="0"/>
                      </a:endParaRPr>
                    </a:p>
                  </a:txBody>
                  <a:tcPr/>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algn="ctr"/>
                      <a:endParaRPr lang="de-DE" sz="1600" b="1" dirty="0">
                        <a:solidFill>
                          <a:schemeClr val="accent1">
                            <a:lumMod val="20000"/>
                            <a:lumOff val="80000"/>
                          </a:schemeClr>
                        </a:solidFill>
                        <a:latin typeface="+mn-lt"/>
                        <a:cs typeface="Arial" panose="020B0604020202020204" pitchFamily="34" charset="0"/>
                      </a:endParaRPr>
                    </a:p>
                  </a:txBody>
                  <a:tcPr vert="vert270"/>
                </a:tc>
                <a:tc>
                  <a:txBody>
                    <a:bodyPr/>
                    <a:lstStyle/>
                    <a:p>
                      <a:pPr marL="285750" indent="-285750">
                        <a:buFont typeface="Arial" panose="020B0604020202020204" pitchFamily="34" charset="0"/>
                        <a:buChar char="•"/>
                      </a:pPr>
                      <a:r>
                        <a:rPr lang="de-DE" sz="1600" dirty="0"/>
                        <a:t>Deutsch</a:t>
                      </a:r>
                    </a:p>
                    <a:p>
                      <a:pPr marL="285750" indent="-285750">
                        <a:buFont typeface="Arial" panose="020B0604020202020204" pitchFamily="34" charset="0"/>
                        <a:buChar char="•"/>
                      </a:pPr>
                      <a:r>
                        <a:rPr lang="de-DE" sz="1600" dirty="0"/>
                        <a:t>Mathematik</a:t>
                      </a:r>
                    </a:p>
                    <a:p>
                      <a:pPr marL="285750" indent="-285750">
                        <a:buFont typeface="Arial" panose="020B0604020202020204" pitchFamily="34" charset="0"/>
                        <a:buChar char="•"/>
                      </a:pPr>
                      <a:r>
                        <a:rPr lang="de-DE" sz="1600" b="0" kern="1200" dirty="0">
                          <a:solidFill>
                            <a:srgbClr val="355D90"/>
                          </a:solidFill>
                          <a:latin typeface="+mn-lt"/>
                          <a:cs typeface="Arial" panose="020B0604020202020204" pitchFamily="34" charset="0"/>
                        </a:rPr>
                        <a:t>eine fortgeführte Fremdsprache</a:t>
                      </a:r>
                    </a:p>
                    <a:p>
                      <a:pPr marL="285750" indent="-285750" algn="l" defTabSz="914400" rtl="0" eaLnBrk="1" latinLnBrk="0" hangingPunct="1">
                        <a:buFont typeface="Arial" panose="020B0604020202020204" pitchFamily="34" charset="0"/>
                        <a:buChar char="•"/>
                      </a:pPr>
                      <a:r>
                        <a:rPr lang="de-DE" sz="1600" b="0" kern="1200" dirty="0">
                          <a:solidFill>
                            <a:srgbClr val="355D90"/>
                          </a:solidFill>
                          <a:latin typeface="+mn-lt"/>
                          <a:ea typeface="+mn-ea"/>
                          <a:cs typeface="Arial" panose="020B0604020202020204" pitchFamily="34" charset="0"/>
                        </a:rPr>
                        <a:t>eine Naturwissenschaft </a:t>
                      </a:r>
                      <a:r>
                        <a:rPr lang="de-DE" sz="1400" b="0" kern="1200" dirty="0">
                          <a:solidFill>
                            <a:srgbClr val="355D90"/>
                          </a:solidFill>
                          <a:latin typeface="+mn-lt"/>
                          <a:ea typeface="+mn-ea"/>
                          <a:cs typeface="Arial" panose="020B0604020202020204" pitchFamily="34" charset="0"/>
                        </a:rPr>
                        <a:t>(Biologie, Chemie, Physik)</a:t>
                      </a:r>
                    </a:p>
                    <a:p>
                      <a:pPr marL="285750" indent="-285750">
                        <a:buFont typeface="Arial" panose="020B0604020202020204" pitchFamily="34" charset="0"/>
                        <a:buChar char="•"/>
                      </a:pPr>
                      <a:r>
                        <a:rPr lang="de-DE" sz="1600" kern="1200" dirty="0">
                          <a:solidFill>
                            <a:srgbClr val="DAE3F3"/>
                          </a:solidFill>
                          <a:latin typeface="+mn-lt"/>
                          <a:ea typeface="+mn-ea"/>
                          <a:cs typeface="+mn-cs"/>
                        </a:rPr>
                        <a:t>eine weitere fortgeführte Fremdsprache </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spät beginnende Fremdsprache</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eine weitere Naturwissenschaft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Informatik (nur </a:t>
                      </a:r>
                      <a:r>
                        <a:rPr lang="de-DE" sz="1600" kern="1200" dirty="0" err="1">
                          <a:solidFill>
                            <a:srgbClr val="DAE3F3"/>
                          </a:solidFill>
                          <a:latin typeface="+mn-lt"/>
                          <a:ea typeface="+mn-ea"/>
                          <a:cs typeface="+mn-cs"/>
                        </a:rPr>
                        <a:t>NTG</a:t>
                      </a:r>
                      <a:r>
                        <a:rPr lang="de-DE" sz="1600" kern="1200" dirty="0">
                          <a:solidFill>
                            <a:srgbClr val="DAE3F3"/>
                          </a:solidFill>
                          <a:latin typeface="+mn-lt"/>
                          <a:ea typeface="+mn-ea"/>
                          <a:cs typeface="+mn-cs"/>
                        </a:rPr>
                        <a:t>)</a:t>
                      </a:r>
                      <a:br>
                        <a:rPr lang="de-DE" sz="1600" kern="1200" dirty="0">
                          <a:solidFill>
                            <a:srgbClr val="DAE3F3"/>
                          </a:solidFill>
                          <a:latin typeface="+mn-lt"/>
                          <a:ea typeface="+mn-ea"/>
                          <a:cs typeface="+mn-cs"/>
                        </a:rPr>
                      </a:br>
                      <a:r>
                        <a:rPr lang="de-DE" sz="1600" kern="1200" dirty="0">
                          <a:solidFill>
                            <a:srgbClr val="DAE3F3"/>
                          </a:solidFill>
                          <a:latin typeface="+mn-lt"/>
                          <a:ea typeface="+mn-ea"/>
                          <a:cs typeface="+mn-cs"/>
                        </a:rPr>
                        <a:t>oder spät beginnende Informatik (HG, SG, </a:t>
                      </a:r>
                      <a:r>
                        <a:rPr lang="de-DE" sz="1600" kern="1200" dirty="0" err="1">
                          <a:solidFill>
                            <a:srgbClr val="DAE3F3"/>
                          </a:solidFill>
                          <a:latin typeface="+mn-lt"/>
                          <a:ea typeface="+mn-ea"/>
                          <a:cs typeface="+mn-cs"/>
                        </a:rPr>
                        <a:t>MuG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WWG</a:t>
                      </a:r>
                      <a:r>
                        <a:rPr lang="de-DE" sz="1600" kern="1200" dirty="0">
                          <a:solidFill>
                            <a:srgbClr val="DAE3F3"/>
                          </a:solidFill>
                          <a:latin typeface="+mn-lt"/>
                          <a:ea typeface="+mn-ea"/>
                          <a:cs typeface="+mn-cs"/>
                        </a:rPr>
                        <a:t>, </a:t>
                      </a:r>
                      <a:r>
                        <a:rPr lang="de-DE" sz="1600" kern="1200" dirty="0" err="1">
                          <a:solidFill>
                            <a:srgbClr val="DAE3F3"/>
                          </a:solidFill>
                          <a:latin typeface="+mn-lt"/>
                          <a:ea typeface="+mn-ea"/>
                          <a:cs typeface="+mn-cs"/>
                        </a:rPr>
                        <a:t>SWG</a:t>
                      </a:r>
                      <a:r>
                        <a:rPr lang="de-DE" sz="1600" kern="1200" dirty="0">
                          <a:solidFill>
                            <a:srgbClr val="DAE3F3"/>
                          </a:solidFill>
                          <a:latin typeface="+mn-lt"/>
                          <a:ea typeface="+mn-ea"/>
                          <a:cs typeface="+mn-cs"/>
                        </a:rPr>
                        <a:t>)</a:t>
                      </a:r>
                    </a:p>
                    <a:p>
                      <a:pPr marL="285750" indent="-285750">
                        <a:buFont typeface="Arial" panose="020B0604020202020204" pitchFamily="34" charset="0"/>
                        <a:buChar char="•"/>
                      </a:pPr>
                      <a:r>
                        <a:rPr lang="de-DE" sz="1600" dirty="0"/>
                        <a:t>Religionslehre </a:t>
                      </a:r>
                    </a:p>
                    <a:p>
                      <a:pPr marL="285750" indent="-285750">
                        <a:buFont typeface="Arial" panose="020B0604020202020204" pitchFamily="34" charset="0"/>
                        <a:buChar char="•"/>
                      </a:pPr>
                      <a:r>
                        <a:rPr lang="de-DE" sz="1600" dirty="0"/>
                        <a:t>Geschichte</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Kunst oder Musik</a:t>
                      </a:r>
                    </a:p>
                    <a:p>
                      <a:pPr marL="285750" indent="-285750">
                        <a:buFont typeface="Arial" panose="020B0604020202020204" pitchFamily="34" charset="0"/>
                        <a:buChar char="•"/>
                      </a:pPr>
                      <a:r>
                        <a:rPr lang="de-DE" sz="1600" dirty="0"/>
                        <a:t>Sport</a:t>
                      </a:r>
                      <a:endParaRPr lang="de-DE" sz="1600" dirty="0">
                        <a:latin typeface="+mn-lt"/>
                        <a:cs typeface="Arial" panose="020B0604020202020204" pitchFamily="34" charset="0"/>
                      </a:endParaRPr>
                    </a:p>
                  </a:txBody>
                  <a:tcPr/>
                </a:tc>
                <a:tc>
                  <a:txBody>
                    <a:bodyPr/>
                    <a:lstStyle/>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t>4</a:t>
                      </a:r>
                    </a:p>
                    <a:p>
                      <a:pPr marL="0" indent="0" algn="ctr">
                        <a:buFont typeface="Arial" panose="020B0604020202020204" pitchFamily="34" charset="0"/>
                        <a:buNone/>
                      </a:pPr>
                      <a:r>
                        <a:rPr lang="de-DE" sz="1600" dirty="0">
                          <a:solidFill>
                            <a:schemeClr val="accent1">
                              <a:lumMod val="50000"/>
                            </a:schemeClr>
                          </a:solidFill>
                        </a:rPr>
                        <a:t>3</a:t>
                      </a:r>
                    </a:p>
                    <a:p>
                      <a:pPr marL="0" indent="0" algn="ctr">
                        <a:buFont typeface="Arial" panose="020B0604020202020204" pitchFamily="34" charset="0"/>
                        <a:buNone/>
                      </a:pPr>
                      <a:r>
                        <a:rPr lang="de-DE" sz="1600" dirty="0">
                          <a:solidFill>
                            <a:schemeClr val="accent1">
                              <a:lumMod val="50000"/>
                            </a:schemeClr>
                          </a:solidFill>
                        </a:rPr>
                        <a:t>3</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3</a:t>
                      </a: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de-DE" sz="1600" kern="1200" dirty="0">
                        <a:solidFill>
                          <a:srgbClr val="DAE3F3"/>
                        </a:solidFill>
                        <a:latin typeface="+mn-lt"/>
                        <a:ea typeface="+mn-ea"/>
                        <a:cs typeface="+mn-cs"/>
                      </a:endParaRPr>
                    </a:p>
                    <a:p>
                      <a:pPr marL="0" indent="0" algn="ctr">
                        <a:buFont typeface="Arial" panose="020B0604020202020204" pitchFamily="34" charset="0"/>
                        <a:buNone/>
                      </a:pPr>
                      <a:endParaRPr lang="de-DE" sz="1600" dirty="0"/>
                    </a:p>
                    <a:p>
                      <a:pPr marL="0" indent="0" algn="ctr">
                        <a:buFont typeface="Arial" panose="020B0604020202020204" pitchFamily="34" charset="0"/>
                        <a:buNone/>
                      </a:pPr>
                      <a:r>
                        <a:rPr lang="de-DE" sz="1600" dirty="0"/>
                        <a:t>2</a:t>
                      </a:r>
                    </a:p>
                    <a:p>
                      <a:pPr marL="0" indent="0" algn="ctr">
                        <a:buFont typeface="Arial" panose="020B0604020202020204" pitchFamily="34" charset="0"/>
                        <a:buNone/>
                      </a:pPr>
                      <a:r>
                        <a:rPr lang="de-DE" sz="1600" dirty="0"/>
                        <a:t>2</a:t>
                      </a:r>
                    </a:p>
                    <a:p>
                      <a:pPr marL="285750" indent="-285750" algn="l" defTabSz="914400" rtl="0" eaLnBrk="1" latinLnBrk="0" hangingPunct="1">
                        <a:buFont typeface="Arial" panose="020B0604020202020204" pitchFamily="34" charset="0"/>
                        <a:buChar char="•"/>
                      </a:pPr>
                      <a:r>
                        <a:rPr lang="de-DE" sz="1600" kern="1200" dirty="0">
                          <a:solidFill>
                            <a:srgbClr val="DAE3F3"/>
                          </a:solidFill>
                          <a:latin typeface="+mn-lt"/>
                          <a:ea typeface="+mn-ea"/>
                          <a:cs typeface="+mn-cs"/>
                        </a:rPr>
                        <a:t>2</a:t>
                      </a:r>
                    </a:p>
                    <a:p>
                      <a:pPr marL="0" indent="0" algn="ctr">
                        <a:buFont typeface="Arial" panose="020B0604020202020204" pitchFamily="34" charset="0"/>
                        <a:buNone/>
                      </a:pPr>
                      <a:r>
                        <a:rPr lang="de-DE" sz="1600" dirty="0"/>
                        <a:t>2</a:t>
                      </a:r>
                      <a:endParaRPr lang="de-DE" sz="1600" dirty="0">
                        <a:latin typeface="+mn-lt"/>
                        <a:cs typeface="Arial" panose="020B0604020202020204" pitchFamily="34" charset="0"/>
                      </a:endParaRPr>
                    </a:p>
                  </a:txBody>
                  <a:tcPr anchor="ctr"/>
                </a:tc>
                <a:extLst>
                  <a:ext uri="{0D108BD9-81ED-4DB2-BD59-A6C34878D82A}">
                    <a16:rowId xmlns:a16="http://schemas.microsoft.com/office/drawing/2014/main" val="1267805173"/>
                  </a:ext>
                </a:extLst>
              </a:tr>
              <a:tr h="370840">
                <a:tc>
                  <a:txBody>
                    <a:bodyPr/>
                    <a:lstStyle/>
                    <a:p>
                      <a:r>
                        <a:rPr lang="de-DE" sz="1600" dirty="0"/>
                        <a:t>nur Q12</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285750" indent="-285750" algn="l" defTabSz="914400" rtl="0" eaLnBrk="1" latinLnBrk="0" hangingPunct="1">
                        <a:buFont typeface="Arial" panose="020B0604020202020204" pitchFamily="34" charset="0"/>
                        <a:buChar char="•"/>
                      </a:pPr>
                      <a:r>
                        <a:rPr lang="de-DE" sz="1600" kern="1200" dirty="0"/>
                        <a:t>Politik und Gesellschaft </a:t>
                      </a:r>
                      <a:r>
                        <a:rPr lang="de-DE" sz="1400" kern="1200" dirty="0"/>
                        <a:t>(</a:t>
                      </a:r>
                      <a:r>
                        <a:rPr lang="de-DE" sz="1400" kern="1200" dirty="0" err="1"/>
                        <a:t>PuG</a:t>
                      </a:r>
                      <a:r>
                        <a:rPr lang="de-DE" sz="1400" kern="1200" dirty="0"/>
                        <a:t>)</a:t>
                      </a:r>
                    </a:p>
                    <a:p>
                      <a:pPr marL="285750" indent="-285750" algn="l" defTabSz="914400" rtl="0" eaLnBrk="1" latinLnBrk="0" hangingPunct="1">
                        <a:buFont typeface="Arial" panose="020B0604020202020204" pitchFamily="34" charset="0"/>
                        <a:buChar char="•"/>
                      </a:pPr>
                      <a:r>
                        <a:rPr lang="de-DE" sz="1600" kern="1200" dirty="0">
                          <a:solidFill>
                            <a:schemeClr val="bg1"/>
                          </a:solidFill>
                          <a:latin typeface="+mn-lt"/>
                          <a:ea typeface="+mn-ea"/>
                          <a:cs typeface="+mn-cs"/>
                        </a:rPr>
                        <a:t>Geographie oder Wirtschaft und Recht (WR)</a:t>
                      </a:r>
                    </a:p>
                  </a:txBody>
                  <a:tcPr/>
                </a:tc>
                <a:tc>
                  <a:txBody>
                    <a:bodyPr/>
                    <a:lstStyle/>
                    <a:p>
                      <a:pPr marL="0" indent="0" algn="ctr" defTabSz="914400" rtl="0" eaLnBrk="1" latinLnBrk="0" hangingPunct="1">
                        <a:buFont typeface="Arial" panose="020B0604020202020204" pitchFamily="34" charset="0"/>
                        <a:buNone/>
                      </a:pPr>
                      <a:r>
                        <a:rPr lang="de-DE" sz="1600" kern="1200" dirty="0"/>
                        <a:t>2</a:t>
                      </a:r>
                    </a:p>
                    <a:p>
                      <a:pPr marL="0" indent="0" algn="ctr" defTabSz="914400" rtl="0" eaLnBrk="1" latinLnBrk="0" hangingPunct="1">
                        <a:buFont typeface="Arial" panose="020B0604020202020204" pitchFamily="34" charset="0"/>
                        <a:buNone/>
                      </a:pPr>
                      <a:r>
                        <a:rPr lang="de-DE" sz="1600" kern="1200" dirty="0">
                          <a:solidFill>
                            <a:schemeClr val="bg1"/>
                          </a:solidFill>
                          <a:latin typeface="+mn-lt"/>
                          <a:ea typeface="+mn-ea"/>
                          <a:cs typeface="+mn-cs"/>
                        </a:rPr>
                        <a:t>2</a:t>
                      </a:r>
                    </a:p>
                  </a:txBody>
                  <a:tcPr anchor="ctr"/>
                </a:tc>
                <a:extLst>
                  <a:ext uri="{0D108BD9-81ED-4DB2-BD59-A6C34878D82A}">
                    <a16:rowId xmlns:a16="http://schemas.microsoft.com/office/drawing/2014/main" val="3527319621"/>
                  </a:ext>
                </a:extLst>
              </a:tr>
              <a:tr h="370840">
                <a:tc>
                  <a:txBody>
                    <a:bodyPr/>
                    <a:lstStyle/>
                    <a:p>
                      <a:r>
                        <a:rPr lang="de-DE" sz="1600" dirty="0"/>
                        <a:t>nur Q13</a:t>
                      </a:r>
                      <a:endParaRPr lang="de-DE" sz="1600" b="1" dirty="0">
                        <a:latin typeface="+mn-lt"/>
                        <a:cs typeface="Arial" panose="020B0604020202020204" pitchFamily="34" charset="0"/>
                      </a:endParaRPr>
                    </a:p>
                  </a:txBody>
                  <a:tcPr/>
                </a:tc>
                <a:tc>
                  <a:txBody>
                    <a:bodyPr/>
                    <a:lstStyle/>
                    <a:p>
                      <a:endParaRPr lang="de-DE" sz="1600" b="1" dirty="0">
                        <a:latin typeface="+mn-lt"/>
                        <a:cs typeface="Arial" panose="020B0604020202020204" pitchFamily="34" charset="0"/>
                      </a:endParaRPr>
                    </a:p>
                  </a:txBody>
                  <a:tcPr vert="vert270"/>
                </a:tc>
                <a:tc>
                  <a:txBody>
                    <a:bodyPr/>
                    <a:lstStyle/>
                    <a:p>
                      <a:endParaRPr lang="de-DE"/>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kern="1200" dirty="0">
                          <a:solidFill>
                            <a:srgbClr val="DAE3F3"/>
                          </a:solidFill>
                          <a:latin typeface="+mn-lt"/>
                          <a:ea typeface="+mn-ea"/>
                          <a:cs typeface="+mn-cs"/>
                        </a:rPr>
                        <a:t>Weiterführung von </a:t>
                      </a:r>
                      <a:r>
                        <a:rPr lang="de-DE" sz="1600" kern="1200" dirty="0" err="1">
                          <a:solidFill>
                            <a:srgbClr val="DAE3F3"/>
                          </a:solidFill>
                          <a:latin typeface="+mn-lt"/>
                          <a:ea typeface="+mn-ea"/>
                          <a:cs typeface="+mn-cs"/>
                        </a:rPr>
                        <a:t>PuG</a:t>
                      </a:r>
                      <a:r>
                        <a:rPr lang="de-DE" sz="1600" kern="1200" dirty="0">
                          <a:solidFill>
                            <a:srgbClr val="DAE3F3"/>
                          </a:solidFill>
                          <a:latin typeface="+mn-lt"/>
                          <a:ea typeface="+mn-ea"/>
                          <a:cs typeface="+mn-cs"/>
                        </a:rPr>
                        <a:t> oder Geographie oder WRWR</a:t>
                      </a:r>
                    </a:p>
                  </a:txBody>
                  <a:tcPr anchor="ctr"/>
                </a:tc>
                <a:tc>
                  <a:txBody>
                    <a:bodyPr/>
                    <a:lstStyle/>
                    <a:p>
                      <a:pPr marL="0" indent="0" algn="ctr" defTabSz="914400" rtl="0" eaLnBrk="1" latinLnBrk="0" hangingPunct="1">
                        <a:buFont typeface="Arial" panose="020B0604020202020204" pitchFamily="34" charset="0"/>
                        <a:buNone/>
                      </a:pPr>
                      <a:r>
                        <a:rPr lang="de-DE" sz="1600" kern="1200" dirty="0">
                          <a:solidFill>
                            <a:srgbClr val="DAE3F3"/>
                          </a:solidFill>
                          <a:latin typeface="+mn-lt"/>
                          <a:ea typeface="+mn-ea"/>
                          <a:cs typeface="+mn-cs"/>
                        </a:rPr>
                        <a:t>2</a:t>
                      </a:r>
                    </a:p>
                  </a:txBody>
                  <a:tcPr anchor="ctr"/>
                </a:tc>
                <a:extLst>
                  <a:ext uri="{0D108BD9-81ED-4DB2-BD59-A6C34878D82A}">
                    <a16:rowId xmlns:a16="http://schemas.microsoft.com/office/drawing/2014/main" val="3779118211"/>
                  </a:ext>
                </a:extLst>
              </a:tr>
            </a:tbl>
          </a:graphicData>
        </a:graphic>
      </p:graphicFrame>
      <p:sp>
        <p:nvSpPr>
          <p:cNvPr id="13" name="Ellipse 12">
            <a:extLst>
              <a:ext uri="{FF2B5EF4-FFF2-40B4-BE49-F238E27FC236}">
                <a16:creationId xmlns:a16="http://schemas.microsoft.com/office/drawing/2014/main" id="{AFD2B4BF-B26A-4608-A22D-0A88CB41DB20}"/>
              </a:ext>
            </a:extLst>
          </p:cNvPr>
          <p:cNvSpPr/>
          <p:nvPr/>
        </p:nvSpPr>
        <p:spPr>
          <a:xfrm>
            <a:off x="5782491" y="149221"/>
            <a:ext cx="1517400" cy="1346159"/>
          </a:xfrm>
          <a:prstGeom prst="ellipse">
            <a:avLst/>
          </a:prstGeom>
          <a:solidFill>
            <a:srgbClr val="D7B9E5"/>
          </a:solidFill>
          <a:ln>
            <a:solidFill>
              <a:srgbClr val="D7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970E631-C26C-4734-9733-D4DF6B46299C}"/>
              </a:ext>
            </a:extLst>
          </p:cNvPr>
          <p:cNvSpPr txBox="1"/>
          <p:nvPr/>
        </p:nvSpPr>
        <p:spPr>
          <a:xfrm>
            <a:off x="5941926" y="345246"/>
            <a:ext cx="1198530" cy="954107"/>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breite</a:t>
            </a:r>
            <a:r>
              <a:rPr lang="en-GB" altLang="de-DE" sz="1400" dirty="0">
                <a:solidFill>
                  <a:srgbClr val="000000"/>
                </a:solidFill>
                <a:cs typeface="Arial" panose="020B0604020202020204" pitchFamily="34" charset="0"/>
              </a:rPr>
              <a:t> und </a:t>
            </a:r>
            <a:r>
              <a:rPr lang="en-GB" altLang="de-DE" sz="1400" dirty="0" err="1">
                <a:solidFill>
                  <a:srgbClr val="000000"/>
                </a:solidFill>
                <a:cs typeface="Arial" panose="020B0604020202020204" pitchFamily="34" charset="0"/>
              </a:rPr>
              <a:t>vertiefte</a:t>
            </a:r>
            <a:r>
              <a:rPr lang="en-GB" altLang="de-DE" sz="1400" dirty="0">
                <a:solidFill>
                  <a:srgbClr val="000000"/>
                </a:solidFill>
                <a:cs typeface="Arial" panose="020B0604020202020204" pitchFamily="34" charset="0"/>
              </a:rPr>
              <a:t> </a:t>
            </a:r>
            <a:r>
              <a:rPr lang="en-GB" altLang="de-DE" sz="1400" dirty="0" err="1">
                <a:solidFill>
                  <a:srgbClr val="000000"/>
                </a:solidFill>
                <a:cs typeface="Arial" panose="020B0604020202020204" pitchFamily="34" charset="0"/>
              </a:rPr>
              <a:t>Allgemein-bildung</a:t>
            </a:r>
            <a:endParaRPr lang="en-GB" altLang="de-DE" sz="1400" dirty="0">
              <a:solidFill>
                <a:srgbClr val="000000"/>
              </a:solidFill>
              <a:cs typeface="Arial" panose="020B0604020202020204" pitchFamily="34" charset="0"/>
            </a:endParaRPr>
          </a:p>
        </p:txBody>
      </p:sp>
      <p:sp>
        <p:nvSpPr>
          <p:cNvPr id="8" name="Ellipse 7">
            <a:extLst>
              <a:ext uri="{FF2B5EF4-FFF2-40B4-BE49-F238E27FC236}">
                <a16:creationId xmlns:a16="http://schemas.microsoft.com/office/drawing/2014/main" id="{3F4C3720-4728-4C86-B1FD-E8E06AE0C694}"/>
              </a:ext>
            </a:extLst>
          </p:cNvPr>
          <p:cNvSpPr/>
          <p:nvPr/>
        </p:nvSpPr>
        <p:spPr>
          <a:xfrm>
            <a:off x="7140456" y="149221"/>
            <a:ext cx="1517400" cy="134615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B3A5EEA-DB35-4DFF-A4D9-88F05F825745}"/>
              </a:ext>
            </a:extLst>
          </p:cNvPr>
          <p:cNvSpPr txBox="1"/>
          <p:nvPr/>
        </p:nvSpPr>
        <p:spPr>
          <a:xfrm>
            <a:off x="7251707" y="396751"/>
            <a:ext cx="1294897" cy="738664"/>
          </a:xfrm>
          <a:prstGeom prst="rect">
            <a:avLst/>
          </a:prstGeom>
          <a:noFill/>
        </p:spPr>
        <p:txBody>
          <a:bodyPr wrap="square">
            <a:spAutoFit/>
          </a:bodyPr>
          <a:lstStyle/>
          <a:p>
            <a:pPr algn="ctr" eaLnBrk="1" hangingPunct="1">
              <a:lnSpc>
                <a:spcPct val="100000"/>
              </a:lnSpc>
            </a:pPr>
            <a:r>
              <a:rPr lang="en-GB" altLang="de-DE" sz="1400" dirty="0" err="1">
                <a:solidFill>
                  <a:srgbClr val="000000"/>
                </a:solidFill>
                <a:cs typeface="Arial" panose="020B0604020202020204" pitchFamily="34" charset="0"/>
              </a:rPr>
              <a:t>individuelle</a:t>
            </a:r>
            <a:endParaRPr lang="en-GB" altLang="de-DE" sz="1400" dirty="0">
              <a:solidFill>
                <a:srgbClr val="000000"/>
              </a:solidFill>
              <a:cs typeface="Arial" panose="020B0604020202020204" pitchFamily="34" charset="0"/>
            </a:endParaRPr>
          </a:p>
          <a:p>
            <a:pPr algn="ctr" eaLnBrk="1" hangingPunct="1">
              <a:lnSpc>
                <a:spcPct val="100000"/>
              </a:lnSpc>
            </a:pPr>
            <a:r>
              <a:rPr lang="en-GB" altLang="de-DE" sz="1400" dirty="0">
                <a:solidFill>
                  <a:srgbClr val="000000"/>
                </a:solidFill>
                <a:cs typeface="Arial" panose="020B0604020202020204" pitchFamily="34" charset="0"/>
              </a:rPr>
              <a:t>Wahl-</a:t>
            </a:r>
          </a:p>
          <a:p>
            <a:pPr algn="ctr" eaLnBrk="1" hangingPunct="1">
              <a:lnSpc>
                <a:spcPct val="100000"/>
              </a:lnSpc>
            </a:pPr>
            <a:r>
              <a:rPr lang="en-GB" altLang="de-DE" sz="1400" dirty="0" err="1">
                <a:solidFill>
                  <a:srgbClr val="000000"/>
                </a:solidFill>
                <a:cs typeface="Arial" panose="020B0604020202020204" pitchFamily="34" charset="0"/>
              </a:rPr>
              <a:t>möglichkeiten</a:t>
            </a:r>
            <a:endParaRPr lang="en-GB" altLang="de-DE"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12099436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101DF6470BEE4986B2AD5406CA90E0" ma:contentTypeVersion="14" ma:contentTypeDescription="Ein neues Dokument erstellen." ma:contentTypeScope="" ma:versionID="20ea2eec3c741d0bc8685e6c743287db">
  <xsd:schema xmlns:xsd="http://www.w3.org/2001/XMLSchema" xmlns:xs="http://www.w3.org/2001/XMLSchema" xmlns:p="http://schemas.microsoft.com/office/2006/metadata/properties" xmlns:ns3="34600bbe-59b0-4954-8302-33d3d1feeec1" xmlns:ns4="5cf64a9d-7477-4a9d-b730-6eb70131eea7" targetNamespace="http://schemas.microsoft.com/office/2006/metadata/properties" ma:root="true" ma:fieldsID="f06580f2f01a365da413911fa9b8d7a7" ns3:_="" ns4:_="">
    <xsd:import namespace="34600bbe-59b0-4954-8302-33d3d1feeec1"/>
    <xsd:import namespace="5cf64a9d-7477-4a9d-b730-6eb70131ee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0bbe-59b0-4954-8302-33d3d1fee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f64a9d-7477-4a9d-b730-6eb70131eea7"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element name="SharingHintHash" ma:index="16"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9B8D77-A221-4D6C-BACD-65664B4D5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00bbe-59b0-4954-8302-33d3d1feeec1"/>
    <ds:schemaRef ds:uri="5cf64a9d-7477-4a9d-b730-6eb70131ee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506D7-B2E7-4B05-9E9C-1692DFC78712}">
  <ds:schemaRefs>
    <ds:schemaRef ds:uri="http://purl.org/dc/terms/"/>
    <ds:schemaRef ds:uri="http://schemas.microsoft.com/office/2006/documentManagement/types"/>
    <ds:schemaRef ds:uri="http://purl.org/dc/dcmitype/"/>
    <ds:schemaRef ds:uri="http://schemas.microsoft.com/office/infopath/2007/PartnerControls"/>
    <ds:schemaRef ds:uri="34600bbe-59b0-4954-8302-33d3d1feeec1"/>
    <ds:schemaRef ds:uri="http://purl.org/dc/elements/1.1/"/>
    <ds:schemaRef ds:uri="http://schemas.microsoft.com/office/2006/metadata/properties"/>
    <ds:schemaRef ds:uri="http://schemas.openxmlformats.org/package/2006/metadata/core-properties"/>
    <ds:schemaRef ds:uri="5cf64a9d-7477-4a9d-b730-6eb70131eea7"/>
    <ds:schemaRef ds:uri="http://www.w3.org/XML/1998/namespace"/>
  </ds:schemaRefs>
</ds:datastoreItem>
</file>

<file path=customXml/itemProps3.xml><?xml version="1.0" encoding="utf-8"?>
<ds:datastoreItem xmlns:ds="http://schemas.openxmlformats.org/officeDocument/2006/customXml" ds:itemID="{424159D9-D7CE-4100-AD84-82C6076ED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6026</Words>
  <Application>Microsoft Office PowerPoint</Application>
  <PresentationFormat>Bildschirmpräsentation (4:3)</PresentationFormat>
  <Paragraphs>2350</Paragraphs>
  <Slides>78</Slides>
  <Notes>33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78</vt:i4>
      </vt:variant>
    </vt:vector>
  </HeadingPairs>
  <TitlesOfParts>
    <vt:vector size="83" baseType="lpstr">
      <vt:lpstr>Arial</vt:lpstr>
      <vt:lpstr>Calibri</vt:lpstr>
      <vt:lpstr>Calibri Light</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Wir wünschen Ihnen einen guten Heimweg!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Scheller, Tobias (StMUK)</dc:creator>
  <cp:lastModifiedBy>Franz Michaela</cp:lastModifiedBy>
  <cp:revision>276</cp:revision>
  <cp:lastPrinted>2023-06-21T07:33:41Z</cp:lastPrinted>
  <dcterms:created xsi:type="dcterms:W3CDTF">2021-07-26T05:32:27Z</dcterms:created>
  <dcterms:modified xsi:type="dcterms:W3CDTF">2025-11-11T17:29:25Z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0x010100AF101DF6470BEE4986B2AD5406CA90E0</vt:lpwstr>
  </property>
</Properties>
</file>